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664" r:id="rId3"/>
    <p:sldMasterId id="2147483648" r:id="rId4"/>
  </p:sldMasterIdLst>
  <p:sldIdLst>
    <p:sldId id="256" r:id="rId5"/>
    <p:sldId id="268" r:id="rId6"/>
    <p:sldId id="257" r:id="rId7"/>
    <p:sldId id="258" r:id="rId8"/>
    <p:sldId id="259" r:id="rId9"/>
    <p:sldId id="260" r:id="rId10"/>
    <p:sldId id="261" r:id="rId11"/>
    <p:sldId id="262" r:id="rId12"/>
    <p:sldId id="263" r:id="rId13"/>
    <p:sldId id="264" r:id="rId14"/>
    <p:sldId id="265" r:id="rId15"/>
    <p:sldId id="266" r:id="rId16"/>
    <p:sldId id="267"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6" d="100"/>
          <a:sy n="86" d="100"/>
        </p:scale>
        <p:origin x="47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60887-1638-4120-9216-71DD940713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E9FC91-CECB-49B4-874D-89E9EFCCB2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ED906A-7669-4A99-A8CD-1F938556FDA3}"/>
              </a:ext>
            </a:extLst>
          </p:cNvPr>
          <p:cNvSpPr>
            <a:spLocks noGrp="1"/>
          </p:cNvSpPr>
          <p:nvPr>
            <p:ph type="dt" sz="half" idx="10"/>
          </p:nvPr>
        </p:nvSpPr>
        <p:spPr/>
        <p:txBody>
          <a:bodyPr/>
          <a:lstStyle/>
          <a:p>
            <a:fld id="{0D2F35B8-684B-48F0-A66D-DEA007718BD3}" type="datetimeFigureOut">
              <a:rPr lang="en-US" smtClean="0"/>
              <a:t>6/15/2019</a:t>
            </a:fld>
            <a:endParaRPr lang="en-US"/>
          </a:p>
        </p:txBody>
      </p:sp>
      <p:sp>
        <p:nvSpPr>
          <p:cNvPr id="5" name="Footer Placeholder 4">
            <a:extLst>
              <a:ext uri="{FF2B5EF4-FFF2-40B4-BE49-F238E27FC236}">
                <a16:creationId xmlns:a16="http://schemas.microsoft.com/office/drawing/2014/main" id="{1BFB3340-DB20-43E3-B1F4-BF4F30329B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07D510-77DD-4A38-8712-9B4C2B83F08E}"/>
              </a:ext>
            </a:extLst>
          </p:cNvPr>
          <p:cNvSpPr>
            <a:spLocks noGrp="1"/>
          </p:cNvSpPr>
          <p:nvPr>
            <p:ph type="sldNum" sz="quarter" idx="12"/>
          </p:nvPr>
        </p:nvSpPr>
        <p:spPr/>
        <p:txBody>
          <a:bodyPr/>
          <a:lstStyle/>
          <a:p>
            <a:fld id="{9C427B15-5113-4CD8-9FB9-3EE8F9D7DD66}" type="slidenum">
              <a:rPr lang="en-US" smtClean="0"/>
              <a:t>‹#›</a:t>
            </a:fld>
            <a:endParaRPr lang="en-US"/>
          </a:p>
        </p:txBody>
      </p:sp>
    </p:spTree>
    <p:extLst>
      <p:ext uri="{BB962C8B-B14F-4D97-AF65-F5344CB8AC3E}">
        <p14:creationId xmlns:p14="http://schemas.microsoft.com/office/powerpoint/2010/main" val="1297141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BB729-1667-42DD-9881-1CE3C34F0F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D65735-6504-4C51-B513-F2E6F4977E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40DDBB-8906-4E0D-9564-44F71FE1D53F}"/>
              </a:ext>
            </a:extLst>
          </p:cNvPr>
          <p:cNvSpPr>
            <a:spLocks noGrp="1"/>
          </p:cNvSpPr>
          <p:nvPr>
            <p:ph type="dt" sz="half" idx="10"/>
          </p:nvPr>
        </p:nvSpPr>
        <p:spPr/>
        <p:txBody>
          <a:bodyPr/>
          <a:lstStyle/>
          <a:p>
            <a:fld id="{0D2F35B8-684B-48F0-A66D-DEA007718BD3}" type="datetimeFigureOut">
              <a:rPr lang="en-US" smtClean="0"/>
              <a:t>6/15/2019</a:t>
            </a:fld>
            <a:endParaRPr lang="en-US"/>
          </a:p>
        </p:txBody>
      </p:sp>
      <p:sp>
        <p:nvSpPr>
          <p:cNvPr id="5" name="Footer Placeholder 4">
            <a:extLst>
              <a:ext uri="{FF2B5EF4-FFF2-40B4-BE49-F238E27FC236}">
                <a16:creationId xmlns:a16="http://schemas.microsoft.com/office/drawing/2014/main" id="{EF51CD32-A41D-40EE-B540-B790244446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AF551D-D5CE-4B86-9C5F-49F8BA88F5AC}"/>
              </a:ext>
            </a:extLst>
          </p:cNvPr>
          <p:cNvSpPr>
            <a:spLocks noGrp="1"/>
          </p:cNvSpPr>
          <p:nvPr>
            <p:ph type="sldNum" sz="quarter" idx="12"/>
          </p:nvPr>
        </p:nvSpPr>
        <p:spPr/>
        <p:txBody>
          <a:bodyPr/>
          <a:lstStyle/>
          <a:p>
            <a:fld id="{9C427B15-5113-4CD8-9FB9-3EE8F9D7DD66}" type="slidenum">
              <a:rPr lang="en-US" smtClean="0"/>
              <a:t>‹#›</a:t>
            </a:fld>
            <a:endParaRPr lang="en-US"/>
          </a:p>
        </p:txBody>
      </p:sp>
    </p:spTree>
    <p:extLst>
      <p:ext uri="{BB962C8B-B14F-4D97-AF65-F5344CB8AC3E}">
        <p14:creationId xmlns:p14="http://schemas.microsoft.com/office/powerpoint/2010/main" val="3267825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D6FF0A-2CCD-48F2-AD7E-91F683C58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69DFB1-4396-4E70-9550-D148125F09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367110-DC69-4B73-8B10-A1692AB80052}"/>
              </a:ext>
            </a:extLst>
          </p:cNvPr>
          <p:cNvSpPr>
            <a:spLocks noGrp="1"/>
          </p:cNvSpPr>
          <p:nvPr>
            <p:ph type="dt" sz="half" idx="10"/>
          </p:nvPr>
        </p:nvSpPr>
        <p:spPr/>
        <p:txBody>
          <a:bodyPr/>
          <a:lstStyle/>
          <a:p>
            <a:fld id="{0D2F35B8-684B-48F0-A66D-DEA007718BD3}" type="datetimeFigureOut">
              <a:rPr lang="en-US" smtClean="0"/>
              <a:t>6/15/2019</a:t>
            </a:fld>
            <a:endParaRPr lang="en-US"/>
          </a:p>
        </p:txBody>
      </p:sp>
      <p:sp>
        <p:nvSpPr>
          <p:cNvPr id="5" name="Footer Placeholder 4">
            <a:extLst>
              <a:ext uri="{FF2B5EF4-FFF2-40B4-BE49-F238E27FC236}">
                <a16:creationId xmlns:a16="http://schemas.microsoft.com/office/drawing/2014/main" id="{3CA01D6A-C57C-44AB-9EBB-8B66A23D3D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CBA02D-19D7-4F6D-9005-8FD8C00BAA83}"/>
              </a:ext>
            </a:extLst>
          </p:cNvPr>
          <p:cNvSpPr>
            <a:spLocks noGrp="1"/>
          </p:cNvSpPr>
          <p:nvPr>
            <p:ph type="sldNum" sz="quarter" idx="12"/>
          </p:nvPr>
        </p:nvSpPr>
        <p:spPr/>
        <p:txBody>
          <a:bodyPr/>
          <a:lstStyle/>
          <a:p>
            <a:fld id="{9C427B15-5113-4CD8-9FB9-3EE8F9D7DD66}" type="slidenum">
              <a:rPr lang="en-US" smtClean="0"/>
              <a:t>‹#›</a:t>
            </a:fld>
            <a:endParaRPr lang="en-US"/>
          </a:p>
        </p:txBody>
      </p:sp>
    </p:spTree>
    <p:extLst>
      <p:ext uri="{BB962C8B-B14F-4D97-AF65-F5344CB8AC3E}">
        <p14:creationId xmlns:p14="http://schemas.microsoft.com/office/powerpoint/2010/main" val="2273058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CC79F4-7068-45DD-B58C-682C4597DBB2}" type="datetimeFigureOut">
              <a:rPr lang="en-US" smtClean="0"/>
              <a:t>6/15/2019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67576D-6CFE-47D0-ABC0-76EF7974DE40}" type="slidenum">
              <a:rPr lang="en-US" smtClean="0"/>
              <a:t>‹#›</a:t>
            </a:fld>
            <a:endParaRPr lang="en-US"/>
          </a:p>
        </p:txBody>
      </p:sp>
    </p:spTree>
    <p:extLst>
      <p:ext uri="{BB962C8B-B14F-4D97-AF65-F5344CB8AC3E}">
        <p14:creationId xmlns:p14="http://schemas.microsoft.com/office/powerpoint/2010/main" val="2783905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C610D-90E2-47F4-AC6F-77DA59569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761949-F865-48B8-83B9-BBE8392F1A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D6E0C8-C409-48E9-B6C3-A70726C35E03}"/>
              </a:ext>
            </a:extLst>
          </p:cNvPr>
          <p:cNvSpPr>
            <a:spLocks noGrp="1"/>
          </p:cNvSpPr>
          <p:nvPr>
            <p:ph type="dt" sz="half" idx="10"/>
          </p:nvPr>
        </p:nvSpPr>
        <p:spPr/>
        <p:txBody>
          <a:bodyPr/>
          <a:lstStyle/>
          <a:p>
            <a:fld id="{BFDDE5B4-C03A-4080-96FD-53D1A185D2B4}" type="datetimeFigureOut">
              <a:rPr lang="en-US" smtClean="0"/>
              <a:t>6/15/2019</a:t>
            </a:fld>
            <a:endParaRPr lang="en-US"/>
          </a:p>
        </p:txBody>
      </p:sp>
      <p:sp>
        <p:nvSpPr>
          <p:cNvPr id="5" name="Footer Placeholder 4">
            <a:extLst>
              <a:ext uri="{FF2B5EF4-FFF2-40B4-BE49-F238E27FC236}">
                <a16:creationId xmlns:a16="http://schemas.microsoft.com/office/drawing/2014/main" id="{39C44956-BD87-49F2-963A-2981247D0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908FB-44A2-45BE-91FF-9DC2B0595EDB}"/>
              </a:ext>
            </a:extLst>
          </p:cNvPr>
          <p:cNvSpPr>
            <a:spLocks noGrp="1"/>
          </p:cNvSpPr>
          <p:nvPr>
            <p:ph type="sldNum" sz="quarter" idx="12"/>
          </p:nvPr>
        </p:nvSpPr>
        <p:spPr/>
        <p:txBody>
          <a:bodyPr/>
          <a:lstStyle/>
          <a:p>
            <a:fld id="{8A214133-CDE8-458D-A00A-740BE3434EC5}" type="slidenum">
              <a:rPr lang="en-US" smtClean="0"/>
              <a:t>‹#›</a:t>
            </a:fld>
            <a:endParaRPr lang="en-US"/>
          </a:p>
        </p:txBody>
      </p:sp>
    </p:spTree>
    <p:extLst>
      <p:ext uri="{BB962C8B-B14F-4D97-AF65-F5344CB8AC3E}">
        <p14:creationId xmlns:p14="http://schemas.microsoft.com/office/powerpoint/2010/main" val="3288642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032E0-EF10-4911-B944-C7B21A48ED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2D48BF-8CA6-479E-98FA-F391678684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4C2B5-4C26-4725-B9BB-C1FACCA2290A}"/>
              </a:ext>
            </a:extLst>
          </p:cNvPr>
          <p:cNvSpPr>
            <a:spLocks noGrp="1"/>
          </p:cNvSpPr>
          <p:nvPr>
            <p:ph type="dt" sz="half" idx="10"/>
          </p:nvPr>
        </p:nvSpPr>
        <p:spPr/>
        <p:txBody>
          <a:bodyPr/>
          <a:lstStyle/>
          <a:p>
            <a:fld id="{0D2F35B8-684B-48F0-A66D-DEA007718BD3}" type="datetimeFigureOut">
              <a:rPr lang="en-US" smtClean="0"/>
              <a:t>6/15/2019</a:t>
            </a:fld>
            <a:endParaRPr lang="en-US"/>
          </a:p>
        </p:txBody>
      </p:sp>
      <p:sp>
        <p:nvSpPr>
          <p:cNvPr id="5" name="Footer Placeholder 4">
            <a:extLst>
              <a:ext uri="{FF2B5EF4-FFF2-40B4-BE49-F238E27FC236}">
                <a16:creationId xmlns:a16="http://schemas.microsoft.com/office/drawing/2014/main" id="{BCF1EF86-397E-47A7-969B-8E72B3312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07CA1-799E-4651-B55B-62C9043E37A5}"/>
              </a:ext>
            </a:extLst>
          </p:cNvPr>
          <p:cNvSpPr>
            <a:spLocks noGrp="1"/>
          </p:cNvSpPr>
          <p:nvPr>
            <p:ph type="sldNum" sz="quarter" idx="12"/>
          </p:nvPr>
        </p:nvSpPr>
        <p:spPr/>
        <p:txBody>
          <a:bodyPr/>
          <a:lstStyle/>
          <a:p>
            <a:fld id="{9C427B15-5113-4CD8-9FB9-3EE8F9D7DD66}" type="slidenum">
              <a:rPr lang="en-US" smtClean="0"/>
              <a:t>‹#›</a:t>
            </a:fld>
            <a:endParaRPr lang="en-US"/>
          </a:p>
        </p:txBody>
      </p:sp>
    </p:spTree>
    <p:extLst>
      <p:ext uri="{BB962C8B-B14F-4D97-AF65-F5344CB8AC3E}">
        <p14:creationId xmlns:p14="http://schemas.microsoft.com/office/powerpoint/2010/main" val="717025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F69C3-9223-441A-9EDB-6CAC09B825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364562-51A8-4B51-A5A4-D9EFD42394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4C51C7-9C2A-4249-928C-2EC4FEEB3EA1}"/>
              </a:ext>
            </a:extLst>
          </p:cNvPr>
          <p:cNvSpPr>
            <a:spLocks noGrp="1"/>
          </p:cNvSpPr>
          <p:nvPr>
            <p:ph type="dt" sz="half" idx="10"/>
          </p:nvPr>
        </p:nvSpPr>
        <p:spPr/>
        <p:txBody>
          <a:bodyPr/>
          <a:lstStyle/>
          <a:p>
            <a:fld id="{0D2F35B8-684B-48F0-A66D-DEA007718BD3}" type="datetimeFigureOut">
              <a:rPr lang="en-US" smtClean="0"/>
              <a:t>6/15/2019</a:t>
            </a:fld>
            <a:endParaRPr lang="en-US"/>
          </a:p>
        </p:txBody>
      </p:sp>
      <p:sp>
        <p:nvSpPr>
          <p:cNvPr id="5" name="Footer Placeholder 4">
            <a:extLst>
              <a:ext uri="{FF2B5EF4-FFF2-40B4-BE49-F238E27FC236}">
                <a16:creationId xmlns:a16="http://schemas.microsoft.com/office/drawing/2014/main" id="{78062D37-B4F7-45A1-92EB-AC6101927C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58F155-C7A5-4BAA-8A58-53D99D070842}"/>
              </a:ext>
            </a:extLst>
          </p:cNvPr>
          <p:cNvSpPr>
            <a:spLocks noGrp="1"/>
          </p:cNvSpPr>
          <p:nvPr>
            <p:ph type="sldNum" sz="quarter" idx="12"/>
          </p:nvPr>
        </p:nvSpPr>
        <p:spPr/>
        <p:txBody>
          <a:bodyPr/>
          <a:lstStyle/>
          <a:p>
            <a:fld id="{9C427B15-5113-4CD8-9FB9-3EE8F9D7DD66}" type="slidenum">
              <a:rPr lang="en-US" smtClean="0"/>
              <a:t>‹#›</a:t>
            </a:fld>
            <a:endParaRPr lang="en-US"/>
          </a:p>
        </p:txBody>
      </p:sp>
    </p:spTree>
    <p:extLst>
      <p:ext uri="{BB962C8B-B14F-4D97-AF65-F5344CB8AC3E}">
        <p14:creationId xmlns:p14="http://schemas.microsoft.com/office/powerpoint/2010/main" val="590062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C4BE-D6A5-4303-A72D-9A3B2D4F84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5DD8A2-9AAD-4C97-B2E2-B5C639D1EF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82E55D-0483-4C0D-85FD-5776994086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743894-28B4-43BA-BDF6-7E8B667DE1A6}"/>
              </a:ext>
            </a:extLst>
          </p:cNvPr>
          <p:cNvSpPr>
            <a:spLocks noGrp="1"/>
          </p:cNvSpPr>
          <p:nvPr>
            <p:ph type="dt" sz="half" idx="10"/>
          </p:nvPr>
        </p:nvSpPr>
        <p:spPr/>
        <p:txBody>
          <a:bodyPr/>
          <a:lstStyle/>
          <a:p>
            <a:fld id="{0D2F35B8-684B-48F0-A66D-DEA007718BD3}" type="datetimeFigureOut">
              <a:rPr lang="en-US" smtClean="0"/>
              <a:t>6/15/2019</a:t>
            </a:fld>
            <a:endParaRPr lang="en-US"/>
          </a:p>
        </p:txBody>
      </p:sp>
      <p:sp>
        <p:nvSpPr>
          <p:cNvPr id="6" name="Footer Placeholder 5">
            <a:extLst>
              <a:ext uri="{FF2B5EF4-FFF2-40B4-BE49-F238E27FC236}">
                <a16:creationId xmlns:a16="http://schemas.microsoft.com/office/drawing/2014/main" id="{4E35F382-7968-4190-83C1-5859CD0A08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3F17B5-0233-4A0C-91FE-1862FE7D4A4C}"/>
              </a:ext>
            </a:extLst>
          </p:cNvPr>
          <p:cNvSpPr>
            <a:spLocks noGrp="1"/>
          </p:cNvSpPr>
          <p:nvPr>
            <p:ph type="sldNum" sz="quarter" idx="12"/>
          </p:nvPr>
        </p:nvSpPr>
        <p:spPr/>
        <p:txBody>
          <a:bodyPr/>
          <a:lstStyle/>
          <a:p>
            <a:fld id="{9C427B15-5113-4CD8-9FB9-3EE8F9D7DD66}" type="slidenum">
              <a:rPr lang="en-US" smtClean="0"/>
              <a:t>‹#›</a:t>
            </a:fld>
            <a:endParaRPr lang="en-US"/>
          </a:p>
        </p:txBody>
      </p:sp>
    </p:spTree>
    <p:extLst>
      <p:ext uri="{BB962C8B-B14F-4D97-AF65-F5344CB8AC3E}">
        <p14:creationId xmlns:p14="http://schemas.microsoft.com/office/powerpoint/2010/main" val="785631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1FFC-FDF2-409D-B004-45B50835D0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35A6D8-CBA7-472F-8969-5CC0006852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5B312F-444B-4303-AE49-EE3161CCE2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B795E4-1D66-4AA6-9185-FEF119378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0CD89-F10E-413F-BC9F-5142BEAFC4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1A80CD-FFE2-4861-B928-08A6E784791B}"/>
              </a:ext>
            </a:extLst>
          </p:cNvPr>
          <p:cNvSpPr>
            <a:spLocks noGrp="1"/>
          </p:cNvSpPr>
          <p:nvPr>
            <p:ph type="dt" sz="half" idx="10"/>
          </p:nvPr>
        </p:nvSpPr>
        <p:spPr/>
        <p:txBody>
          <a:bodyPr/>
          <a:lstStyle/>
          <a:p>
            <a:fld id="{0D2F35B8-684B-48F0-A66D-DEA007718BD3}" type="datetimeFigureOut">
              <a:rPr lang="en-US" smtClean="0"/>
              <a:t>6/15/2019</a:t>
            </a:fld>
            <a:endParaRPr lang="en-US"/>
          </a:p>
        </p:txBody>
      </p:sp>
      <p:sp>
        <p:nvSpPr>
          <p:cNvPr id="8" name="Footer Placeholder 7">
            <a:extLst>
              <a:ext uri="{FF2B5EF4-FFF2-40B4-BE49-F238E27FC236}">
                <a16:creationId xmlns:a16="http://schemas.microsoft.com/office/drawing/2014/main" id="{45B13555-0FAC-4F8E-9CED-53E910237B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ADADAD-679D-496B-8A55-261F0E5D4FBB}"/>
              </a:ext>
            </a:extLst>
          </p:cNvPr>
          <p:cNvSpPr>
            <a:spLocks noGrp="1"/>
          </p:cNvSpPr>
          <p:nvPr>
            <p:ph type="sldNum" sz="quarter" idx="12"/>
          </p:nvPr>
        </p:nvSpPr>
        <p:spPr/>
        <p:txBody>
          <a:bodyPr/>
          <a:lstStyle/>
          <a:p>
            <a:fld id="{9C427B15-5113-4CD8-9FB9-3EE8F9D7DD66}" type="slidenum">
              <a:rPr lang="en-US" smtClean="0"/>
              <a:t>‹#›</a:t>
            </a:fld>
            <a:endParaRPr lang="en-US"/>
          </a:p>
        </p:txBody>
      </p:sp>
    </p:spTree>
    <p:extLst>
      <p:ext uri="{BB962C8B-B14F-4D97-AF65-F5344CB8AC3E}">
        <p14:creationId xmlns:p14="http://schemas.microsoft.com/office/powerpoint/2010/main" val="3710704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B915E-6182-43BE-ADA6-2FFFE55703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FDEBE7-DEC5-471B-A825-E94DFB33EDA0}"/>
              </a:ext>
            </a:extLst>
          </p:cNvPr>
          <p:cNvSpPr>
            <a:spLocks noGrp="1"/>
          </p:cNvSpPr>
          <p:nvPr>
            <p:ph type="dt" sz="half" idx="10"/>
          </p:nvPr>
        </p:nvSpPr>
        <p:spPr/>
        <p:txBody>
          <a:bodyPr/>
          <a:lstStyle/>
          <a:p>
            <a:fld id="{0D2F35B8-684B-48F0-A66D-DEA007718BD3}" type="datetimeFigureOut">
              <a:rPr lang="en-US" smtClean="0"/>
              <a:t>6/15/2019</a:t>
            </a:fld>
            <a:endParaRPr lang="en-US"/>
          </a:p>
        </p:txBody>
      </p:sp>
      <p:sp>
        <p:nvSpPr>
          <p:cNvPr id="4" name="Footer Placeholder 3">
            <a:extLst>
              <a:ext uri="{FF2B5EF4-FFF2-40B4-BE49-F238E27FC236}">
                <a16:creationId xmlns:a16="http://schemas.microsoft.com/office/drawing/2014/main" id="{8359C8C9-4DB9-44CC-A4D6-62E43E2527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2B7C35-A362-473F-B30B-0F3956E3BFBA}"/>
              </a:ext>
            </a:extLst>
          </p:cNvPr>
          <p:cNvSpPr>
            <a:spLocks noGrp="1"/>
          </p:cNvSpPr>
          <p:nvPr>
            <p:ph type="sldNum" sz="quarter" idx="12"/>
          </p:nvPr>
        </p:nvSpPr>
        <p:spPr/>
        <p:txBody>
          <a:bodyPr/>
          <a:lstStyle/>
          <a:p>
            <a:fld id="{9C427B15-5113-4CD8-9FB9-3EE8F9D7DD66}" type="slidenum">
              <a:rPr lang="en-US" smtClean="0"/>
              <a:t>‹#›</a:t>
            </a:fld>
            <a:endParaRPr lang="en-US"/>
          </a:p>
        </p:txBody>
      </p:sp>
    </p:spTree>
    <p:extLst>
      <p:ext uri="{BB962C8B-B14F-4D97-AF65-F5344CB8AC3E}">
        <p14:creationId xmlns:p14="http://schemas.microsoft.com/office/powerpoint/2010/main" val="2868273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597EB0-02A5-4FED-AF40-273E892CAB67}"/>
              </a:ext>
            </a:extLst>
          </p:cNvPr>
          <p:cNvSpPr>
            <a:spLocks noGrp="1"/>
          </p:cNvSpPr>
          <p:nvPr>
            <p:ph type="dt" sz="half" idx="10"/>
          </p:nvPr>
        </p:nvSpPr>
        <p:spPr/>
        <p:txBody>
          <a:bodyPr/>
          <a:lstStyle/>
          <a:p>
            <a:fld id="{0D2F35B8-684B-48F0-A66D-DEA007718BD3}" type="datetimeFigureOut">
              <a:rPr lang="en-US" smtClean="0"/>
              <a:t>6/15/2019</a:t>
            </a:fld>
            <a:endParaRPr lang="en-US"/>
          </a:p>
        </p:txBody>
      </p:sp>
      <p:sp>
        <p:nvSpPr>
          <p:cNvPr id="3" name="Footer Placeholder 2">
            <a:extLst>
              <a:ext uri="{FF2B5EF4-FFF2-40B4-BE49-F238E27FC236}">
                <a16:creationId xmlns:a16="http://schemas.microsoft.com/office/drawing/2014/main" id="{3C6AD251-461D-4217-AFA7-303F8A1DF0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A1BDEB-CFEB-45ED-96AF-6C29F114DCBD}"/>
              </a:ext>
            </a:extLst>
          </p:cNvPr>
          <p:cNvSpPr>
            <a:spLocks noGrp="1"/>
          </p:cNvSpPr>
          <p:nvPr>
            <p:ph type="sldNum" sz="quarter" idx="12"/>
          </p:nvPr>
        </p:nvSpPr>
        <p:spPr/>
        <p:txBody>
          <a:bodyPr/>
          <a:lstStyle/>
          <a:p>
            <a:fld id="{9C427B15-5113-4CD8-9FB9-3EE8F9D7DD66}" type="slidenum">
              <a:rPr lang="en-US" smtClean="0"/>
              <a:t>‹#›</a:t>
            </a:fld>
            <a:endParaRPr lang="en-US"/>
          </a:p>
        </p:txBody>
      </p:sp>
    </p:spTree>
    <p:extLst>
      <p:ext uri="{BB962C8B-B14F-4D97-AF65-F5344CB8AC3E}">
        <p14:creationId xmlns:p14="http://schemas.microsoft.com/office/powerpoint/2010/main" val="1272163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4CC5E-6802-49C2-9A4C-663D809043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EE8F70-4926-469E-942D-9DE7607159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85B74-316D-4EC6-924D-E9E1E7E1AC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489B95-4689-4835-868E-42067BE6FA7C}"/>
              </a:ext>
            </a:extLst>
          </p:cNvPr>
          <p:cNvSpPr>
            <a:spLocks noGrp="1"/>
          </p:cNvSpPr>
          <p:nvPr>
            <p:ph type="dt" sz="half" idx="10"/>
          </p:nvPr>
        </p:nvSpPr>
        <p:spPr/>
        <p:txBody>
          <a:bodyPr/>
          <a:lstStyle/>
          <a:p>
            <a:fld id="{0D2F35B8-684B-48F0-A66D-DEA007718BD3}" type="datetimeFigureOut">
              <a:rPr lang="en-US" smtClean="0"/>
              <a:t>6/15/2019</a:t>
            </a:fld>
            <a:endParaRPr lang="en-US"/>
          </a:p>
        </p:txBody>
      </p:sp>
      <p:sp>
        <p:nvSpPr>
          <p:cNvPr id="6" name="Footer Placeholder 5">
            <a:extLst>
              <a:ext uri="{FF2B5EF4-FFF2-40B4-BE49-F238E27FC236}">
                <a16:creationId xmlns:a16="http://schemas.microsoft.com/office/drawing/2014/main" id="{C41A9FD2-8816-4C76-A8A4-46C1C11DE3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ED428E-8A2A-4B21-BDBB-3551D7B6BFA7}"/>
              </a:ext>
            </a:extLst>
          </p:cNvPr>
          <p:cNvSpPr>
            <a:spLocks noGrp="1"/>
          </p:cNvSpPr>
          <p:nvPr>
            <p:ph type="sldNum" sz="quarter" idx="12"/>
          </p:nvPr>
        </p:nvSpPr>
        <p:spPr/>
        <p:txBody>
          <a:bodyPr/>
          <a:lstStyle/>
          <a:p>
            <a:fld id="{9C427B15-5113-4CD8-9FB9-3EE8F9D7DD66}" type="slidenum">
              <a:rPr lang="en-US" smtClean="0"/>
              <a:t>‹#›</a:t>
            </a:fld>
            <a:endParaRPr lang="en-US"/>
          </a:p>
        </p:txBody>
      </p:sp>
    </p:spTree>
    <p:extLst>
      <p:ext uri="{BB962C8B-B14F-4D97-AF65-F5344CB8AC3E}">
        <p14:creationId xmlns:p14="http://schemas.microsoft.com/office/powerpoint/2010/main" val="1788011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21F52-266D-4472-9F58-C4DC6CAE00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8641C4-1A50-476A-847D-5833F02AE9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7CCBB6-48C1-49F3-B672-E91242B3F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14C63F-8134-421C-AFCB-B6F9B1AE1D11}"/>
              </a:ext>
            </a:extLst>
          </p:cNvPr>
          <p:cNvSpPr>
            <a:spLocks noGrp="1"/>
          </p:cNvSpPr>
          <p:nvPr>
            <p:ph type="dt" sz="half" idx="10"/>
          </p:nvPr>
        </p:nvSpPr>
        <p:spPr/>
        <p:txBody>
          <a:bodyPr/>
          <a:lstStyle/>
          <a:p>
            <a:fld id="{0D2F35B8-684B-48F0-A66D-DEA007718BD3}" type="datetimeFigureOut">
              <a:rPr lang="en-US" smtClean="0"/>
              <a:t>6/15/2019</a:t>
            </a:fld>
            <a:endParaRPr lang="en-US"/>
          </a:p>
        </p:txBody>
      </p:sp>
      <p:sp>
        <p:nvSpPr>
          <p:cNvPr id="6" name="Footer Placeholder 5">
            <a:extLst>
              <a:ext uri="{FF2B5EF4-FFF2-40B4-BE49-F238E27FC236}">
                <a16:creationId xmlns:a16="http://schemas.microsoft.com/office/drawing/2014/main" id="{50B81D42-818F-4D0A-9CD6-F41372A636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F90453-0711-4BC1-9DDF-70869AC18278}"/>
              </a:ext>
            </a:extLst>
          </p:cNvPr>
          <p:cNvSpPr>
            <a:spLocks noGrp="1"/>
          </p:cNvSpPr>
          <p:nvPr>
            <p:ph type="sldNum" sz="quarter" idx="12"/>
          </p:nvPr>
        </p:nvSpPr>
        <p:spPr/>
        <p:txBody>
          <a:bodyPr/>
          <a:lstStyle/>
          <a:p>
            <a:fld id="{9C427B15-5113-4CD8-9FB9-3EE8F9D7DD66}" type="slidenum">
              <a:rPr lang="en-US" smtClean="0"/>
              <a:t>‹#›</a:t>
            </a:fld>
            <a:endParaRPr lang="en-US"/>
          </a:p>
        </p:txBody>
      </p:sp>
    </p:spTree>
    <p:extLst>
      <p:ext uri="{BB962C8B-B14F-4D97-AF65-F5344CB8AC3E}">
        <p14:creationId xmlns:p14="http://schemas.microsoft.com/office/powerpoint/2010/main" val="2160694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0F54EB-7291-47B9-8FC2-9B7857780B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0A14D0-B499-4C03-A57D-5F9E8863E4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EA5E50-A47C-421B-B5B3-835137C8C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2F35B8-684B-48F0-A66D-DEA007718BD3}" type="datetimeFigureOut">
              <a:rPr lang="en-US" smtClean="0"/>
              <a:t>6/15/2019</a:t>
            </a:fld>
            <a:endParaRPr lang="en-US"/>
          </a:p>
        </p:txBody>
      </p:sp>
      <p:sp>
        <p:nvSpPr>
          <p:cNvPr id="5" name="Footer Placeholder 4">
            <a:extLst>
              <a:ext uri="{FF2B5EF4-FFF2-40B4-BE49-F238E27FC236}">
                <a16:creationId xmlns:a16="http://schemas.microsoft.com/office/drawing/2014/main" id="{EEE43649-B995-4CB1-BD5D-C5E12C0837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E6CEF0-9700-409E-81A0-A8DFB379FD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427B15-5113-4CD8-9FB9-3EE8F9D7DD66}" type="slidenum">
              <a:rPr lang="en-US" smtClean="0"/>
              <a:t>‹#›</a:t>
            </a:fld>
            <a:endParaRPr lang="en-US"/>
          </a:p>
        </p:txBody>
      </p:sp>
    </p:spTree>
    <p:extLst>
      <p:ext uri="{BB962C8B-B14F-4D97-AF65-F5344CB8AC3E}">
        <p14:creationId xmlns:p14="http://schemas.microsoft.com/office/powerpoint/2010/main" val="2460265993"/>
      </p:ext>
    </p:extLst>
  </p:cSld>
  <p:clrMap bg1="lt1" tx1="dk1" bg2="lt2" tx2="dk2" accent1="accent1" accent2="accent2" accent3="accent3" accent4="accent4" accent5="accent5" accent6="accent6" hlink="hlink" folHlink="folHlink"/>
  <p:sldLayoutIdLst>
    <p:sldLayoutId id="2147483663" r:id="rId1"/>
    <p:sldLayoutId id="2147483661"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CC79F4-7068-45DD-B58C-682C4597DBB2}" type="datetimeFigureOut">
              <a:rPr lang="en-US" smtClean="0"/>
              <a:t>6/15/2019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67576D-6CFE-47D0-ABC0-76EF7974DE40}" type="slidenum">
              <a:rPr lang="en-US" smtClean="0"/>
              <a:t>‹#›</a:t>
            </a:fld>
            <a:endParaRPr lang="en-US"/>
          </a:p>
        </p:txBody>
      </p:sp>
    </p:spTree>
    <p:extLst>
      <p:ext uri="{BB962C8B-B14F-4D97-AF65-F5344CB8AC3E}">
        <p14:creationId xmlns:p14="http://schemas.microsoft.com/office/powerpoint/2010/main" val="1209692140"/>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562" y="273352"/>
            <a:ext cx="10972120" cy="1144682"/>
          </a:xfrm>
          <a:prstGeom prst="rect">
            <a:avLst/>
          </a:prstGeom>
        </p:spPr>
        <p:txBody>
          <a:bodyPr lIns="0" tIns="0" rIns="0" bIns="0" anchor="ctr"/>
          <a:lstStyle/>
          <a:p>
            <a:pPr algn="ctr"/>
            <a:r>
              <a:rPr lang="en-US" sz="3992" b="0" strike="noStrike" spc="-1">
                <a:solidFill>
                  <a:srgbClr val="000000"/>
                </a:solidFill>
                <a:uFill>
                  <a:solidFill>
                    <a:srgbClr val="FFFFFF"/>
                  </a:solidFill>
                </a:uFill>
                <a:latin typeface="Arial"/>
              </a:rPr>
              <a:t>Click to edit the title text format</a:t>
            </a:r>
          </a:p>
        </p:txBody>
      </p:sp>
      <p:sp>
        <p:nvSpPr>
          <p:cNvPr id="3" name="PlaceHolder 2"/>
          <p:cNvSpPr>
            <a:spLocks noGrp="1"/>
          </p:cNvSpPr>
          <p:nvPr>
            <p:ph type="body"/>
          </p:nvPr>
        </p:nvSpPr>
        <p:spPr>
          <a:xfrm>
            <a:off x="609562" y="1604514"/>
            <a:ext cx="10972120" cy="3977158"/>
          </a:xfrm>
          <a:prstGeom prst="rect">
            <a:avLst/>
          </a:prstGeom>
        </p:spPr>
        <p:txBody>
          <a:bodyPr lIns="0" tIns="0" rIns="0" bIns="0"/>
          <a:lstStyle/>
          <a:p>
            <a:pPr marL="391910" indent="-293933">
              <a:buClr>
                <a:srgbClr val="000000"/>
              </a:buClr>
              <a:buSzPct val="45000"/>
              <a:buFont typeface="Wingdings" charset="2"/>
              <a:buChar char=""/>
            </a:pPr>
            <a:r>
              <a:rPr lang="en-US" sz="2903" b="0" strike="noStrike" spc="-1">
                <a:solidFill>
                  <a:srgbClr val="000000"/>
                </a:solidFill>
                <a:uFill>
                  <a:solidFill>
                    <a:srgbClr val="FFFFFF"/>
                  </a:solidFill>
                </a:uFill>
                <a:latin typeface="Arial"/>
              </a:rPr>
              <a:t>Click to edit the outline text format</a:t>
            </a:r>
          </a:p>
          <a:p>
            <a:pPr marL="783821" lvl="1" indent="-293933">
              <a:buClr>
                <a:srgbClr val="000000"/>
              </a:buClr>
              <a:buSzPct val="75000"/>
              <a:buFont typeface="Symbol" charset="2"/>
              <a:buChar char=""/>
            </a:pPr>
            <a:r>
              <a:rPr lang="en-US" sz="2540" b="0" strike="noStrike" spc="-1">
                <a:solidFill>
                  <a:srgbClr val="000000"/>
                </a:solidFill>
                <a:uFill>
                  <a:solidFill>
                    <a:srgbClr val="FFFFFF"/>
                  </a:solidFill>
                </a:uFill>
                <a:latin typeface="Arial"/>
              </a:rPr>
              <a:t>Second Outline Level</a:t>
            </a:r>
          </a:p>
          <a:p>
            <a:pPr marL="1175731" lvl="2" indent="-261274">
              <a:buClr>
                <a:srgbClr val="000000"/>
              </a:buClr>
              <a:buSzPct val="45000"/>
              <a:buFont typeface="Wingdings" charset="2"/>
              <a:buChar char=""/>
            </a:pPr>
            <a:r>
              <a:rPr lang="en-US" sz="2177" b="0" strike="noStrike" spc="-1">
                <a:solidFill>
                  <a:srgbClr val="000000"/>
                </a:solidFill>
                <a:uFill>
                  <a:solidFill>
                    <a:srgbClr val="FFFFFF"/>
                  </a:solidFill>
                </a:uFill>
                <a:latin typeface="Arial"/>
              </a:rPr>
              <a:t>Third Outline Level</a:t>
            </a:r>
          </a:p>
          <a:p>
            <a:pPr marL="1567642" lvl="3" indent="-195955">
              <a:buClr>
                <a:srgbClr val="000000"/>
              </a:buClr>
              <a:buSzPct val="75000"/>
              <a:buFont typeface="Symbol" charset="2"/>
              <a:buChar char=""/>
            </a:pPr>
            <a:r>
              <a:rPr lang="en-US" sz="1814" b="0" strike="noStrike" spc="-1">
                <a:solidFill>
                  <a:srgbClr val="000000"/>
                </a:solidFill>
                <a:uFill>
                  <a:solidFill>
                    <a:srgbClr val="FFFFFF"/>
                  </a:solidFill>
                </a:uFill>
                <a:latin typeface="Arial"/>
              </a:rPr>
              <a:t>Fourth Outline Level</a:t>
            </a:r>
          </a:p>
          <a:p>
            <a:pPr marL="1959552" lvl="4" indent="-195955">
              <a:buClr>
                <a:srgbClr val="000000"/>
              </a:buClr>
              <a:buSzPct val="45000"/>
              <a:buFont typeface="Wingdings" charset="2"/>
              <a:buChar char=""/>
            </a:pPr>
            <a:r>
              <a:rPr lang="en-US" sz="1814" b="0" strike="noStrike" spc="-1">
                <a:solidFill>
                  <a:srgbClr val="000000"/>
                </a:solidFill>
                <a:uFill>
                  <a:solidFill>
                    <a:srgbClr val="FFFFFF"/>
                  </a:solidFill>
                </a:uFill>
                <a:latin typeface="Arial"/>
              </a:rPr>
              <a:t>Fifth Outline Level</a:t>
            </a:r>
          </a:p>
          <a:p>
            <a:pPr marL="2351462" lvl="5" indent="-195955">
              <a:buClr>
                <a:srgbClr val="000000"/>
              </a:buClr>
              <a:buSzPct val="45000"/>
              <a:buFont typeface="Wingdings" charset="2"/>
              <a:buChar char=""/>
            </a:pPr>
            <a:r>
              <a:rPr lang="en-US" sz="1814" b="0" strike="noStrike" spc="-1">
                <a:solidFill>
                  <a:srgbClr val="000000"/>
                </a:solidFill>
                <a:uFill>
                  <a:solidFill>
                    <a:srgbClr val="FFFFFF"/>
                  </a:solidFill>
                </a:uFill>
                <a:latin typeface="Arial"/>
              </a:rPr>
              <a:t>Sixth Outline Level</a:t>
            </a:r>
          </a:p>
          <a:p>
            <a:pPr marL="2743373" lvl="6" indent="-195955">
              <a:buClr>
                <a:srgbClr val="000000"/>
              </a:buClr>
              <a:buSzPct val="45000"/>
              <a:buFont typeface="Wingdings" charset="2"/>
              <a:buChar char=""/>
            </a:pPr>
            <a:r>
              <a:rPr lang="en-US" sz="1814"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5150F1-F68F-4B26-9F8D-D18B425916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623F36-9EE7-4DF9-B9CC-8DE5668A9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2B117-BC25-4169-84CF-E8BC9C7C70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DDE5B4-C03A-4080-96FD-53D1A185D2B4}" type="datetimeFigureOut">
              <a:rPr lang="en-US" smtClean="0"/>
              <a:t>6/15/2019</a:t>
            </a:fld>
            <a:endParaRPr lang="en-US"/>
          </a:p>
        </p:txBody>
      </p:sp>
      <p:sp>
        <p:nvSpPr>
          <p:cNvPr id="5" name="Footer Placeholder 4">
            <a:extLst>
              <a:ext uri="{FF2B5EF4-FFF2-40B4-BE49-F238E27FC236}">
                <a16:creationId xmlns:a16="http://schemas.microsoft.com/office/drawing/2014/main" id="{E3836D02-5F12-45AB-991A-72D93991AB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7A34B5-4756-41F6-86BF-04E1B285EC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14133-CDE8-458D-A00A-740BE3434EC5}" type="slidenum">
              <a:rPr lang="en-US" smtClean="0"/>
              <a:t>‹#›</a:t>
            </a:fld>
            <a:endParaRPr lang="en-US"/>
          </a:p>
        </p:txBody>
      </p:sp>
    </p:spTree>
    <p:extLst>
      <p:ext uri="{BB962C8B-B14F-4D97-AF65-F5344CB8AC3E}">
        <p14:creationId xmlns:p14="http://schemas.microsoft.com/office/powerpoint/2010/main" val="3950466170"/>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docs.python.org/2.7/" TargetMode="External"/><Relationship Id="rId2" Type="http://schemas.openxmlformats.org/officeDocument/2006/relationships/hyperlink" Target="https://www.youtube.com/watch?v=STjW3eH0Cik&amp;list=LLT5p-43LhQ7jZfnj-88nThw&amp;index=2&amp;t=0s" TargetMode="External"/><Relationship Id="rId1" Type="http://schemas.openxmlformats.org/officeDocument/2006/relationships/slideLayout" Target="../slideLayouts/slideLayout14.xml"/><Relationship Id="rId5" Type="http://schemas.openxmlformats.org/officeDocument/2006/relationships/hyperlink" Target="https://en.wikipedia.org/wiki/Deep_Blue_(chess_computer)" TargetMode="External"/><Relationship Id="rId4" Type="http://schemas.openxmlformats.org/officeDocument/2006/relationships/hyperlink" Target="https://lichess.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BACFAF-742D-42D1-A47B-C9C1300A11BB}"/>
              </a:ext>
            </a:extLst>
          </p:cNvPr>
          <p:cNvSpPr>
            <a:spLocks noGrp="1"/>
          </p:cNvSpPr>
          <p:nvPr>
            <p:ph type="ctrTitle"/>
          </p:nvPr>
        </p:nvSpPr>
        <p:spPr>
          <a:xfrm>
            <a:off x="6746628" y="1783959"/>
            <a:ext cx="4645250" cy="2308647"/>
          </a:xfrm>
        </p:spPr>
        <p:txBody>
          <a:bodyPr anchor="b">
            <a:normAutofit fontScale="90000"/>
          </a:bodyPr>
          <a:lstStyle/>
          <a:p>
            <a:pPr algn="l"/>
            <a:r>
              <a:rPr lang="en-US" b="1" dirty="0">
                <a:solidFill>
                  <a:schemeClr val="bg1"/>
                </a:solidFill>
              </a:rPr>
              <a:t>V</a:t>
            </a:r>
            <a:r>
              <a:rPr lang="sr-Latn-RS" b="1" dirty="0">
                <a:solidFill>
                  <a:schemeClr val="bg1"/>
                </a:solidFill>
              </a:rPr>
              <a:t>EŠTAČKA INTELIGENCIJA</a:t>
            </a:r>
            <a:br>
              <a:rPr lang="en-US" b="1" dirty="0">
                <a:solidFill>
                  <a:schemeClr val="bg1"/>
                </a:solidFill>
              </a:rPr>
            </a:br>
            <a:endParaRPr lang="en-US" dirty="0">
              <a:solidFill>
                <a:schemeClr val="bg1"/>
              </a:solidFill>
            </a:endParaRPr>
          </a:p>
        </p:txBody>
      </p:sp>
      <p:sp>
        <p:nvSpPr>
          <p:cNvPr id="3" name="Subtitle 2">
            <a:extLst>
              <a:ext uri="{FF2B5EF4-FFF2-40B4-BE49-F238E27FC236}">
                <a16:creationId xmlns:a16="http://schemas.microsoft.com/office/drawing/2014/main" id="{09641992-A651-4496-A0C3-E729421B09EA}"/>
              </a:ext>
            </a:extLst>
          </p:cNvPr>
          <p:cNvSpPr>
            <a:spLocks noGrp="1"/>
          </p:cNvSpPr>
          <p:nvPr>
            <p:ph type="subTitle" idx="1"/>
          </p:nvPr>
        </p:nvSpPr>
        <p:spPr>
          <a:xfrm>
            <a:off x="6746627" y="4092606"/>
            <a:ext cx="4645250" cy="1806151"/>
          </a:xfrm>
        </p:spPr>
        <p:txBody>
          <a:bodyPr anchor="t">
            <a:normAutofit/>
          </a:bodyPr>
          <a:lstStyle/>
          <a:p>
            <a:pPr algn="l"/>
            <a:r>
              <a:rPr lang="sr-Latn-RS" sz="1400" dirty="0">
                <a:solidFill>
                  <a:schemeClr val="bg1"/>
                </a:solidFill>
              </a:rPr>
              <a:t>Šah aplikacija napravljena od strane:</a:t>
            </a:r>
          </a:p>
          <a:p>
            <a:pPr algn="l"/>
            <a:r>
              <a:rPr lang="sr-Latn-RS" sz="1400" dirty="0">
                <a:solidFill>
                  <a:schemeClr val="bg1"/>
                </a:solidFill>
              </a:rPr>
              <a:t>Uroš Riznić, Aleksa Vuković, Saša Čejić, Aleksandar Babić</a:t>
            </a:r>
          </a:p>
          <a:p>
            <a:pPr algn="l"/>
            <a:endParaRPr lang="sr-Latn-RS" sz="1400" dirty="0">
              <a:solidFill>
                <a:schemeClr val="bg1"/>
              </a:solidFill>
            </a:endParaRPr>
          </a:p>
          <a:p>
            <a:pPr algn="l"/>
            <a:r>
              <a:rPr lang="sr-Latn-RS" sz="1400" dirty="0">
                <a:solidFill>
                  <a:schemeClr val="bg1"/>
                </a:solidFill>
              </a:rPr>
              <a:t>Profesor:</a:t>
            </a:r>
          </a:p>
          <a:p>
            <a:pPr algn="l"/>
            <a:r>
              <a:rPr lang="sr-Latn-RS" sz="1400" dirty="0">
                <a:solidFill>
                  <a:schemeClr val="bg1"/>
                </a:solidFill>
              </a:rPr>
              <a:t> D</a:t>
            </a:r>
            <a:r>
              <a:rPr lang="en-US" sz="1400" dirty="0">
                <a:solidFill>
                  <a:schemeClr val="bg1"/>
                </a:solidFill>
              </a:rPr>
              <a:t>r Milan M. </a:t>
            </a:r>
            <a:r>
              <a:rPr lang="en-US" sz="1400" dirty="0" err="1">
                <a:solidFill>
                  <a:schemeClr val="bg1"/>
                </a:solidFill>
              </a:rPr>
              <a:t>Milosavljević</a:t>
            </a:r>
            <a:endParaRPr lang="en-US" sz="1400" dirty="0">
              <a:solidFill>
                <a:schemeClr val="bg1"/>
              </a:solidFill>
            </a:endParaRPr>
          </a:p>
        </p:txBody>
      </p:sp>
      <p:sp>
        <p:nvSpPr>
          <p:cNvPr id="16"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drawing of a cartoon character&#10;&#10;Description automatically generated">
            <a:extLst>
              <a:ext uri="{FF2B5EF4-FFF2-40B4-BE49-F238E27FC236}">
                <a16:creationId xmlns:a16="http://schemas.microsoft.com/office/drawing/2014/main" id="{37D4F1BD-EAA3-4923-A511-7ACE91FC2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1064414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F6F96-F0E3-4154-87F6-B90543819729}"/>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BF7E77A7-C96B-43FF-B21F-FE0CC213F0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968" y="255640"/>
            <a:ext cx="11651226" cy="6331974"/>
          </a:xfrm>
        </p:spPr>
      </p:pic>
    </p:spTree>
    <p:extLst>
      <p:ext uri="{BB962C8B-B14F-4D97-AF65-F5344CB8AC3E}">
        <p14:creationId xmlns:p14="http://schemas.microsoft.com/office/powerpoint/2010/main" val="2221688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C9E635-1358-4CC9-B6F2-888A92ED95D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sr-Latn-RS" sz="5400" dirty="0">
                <a:solidFill>
                  <a:srgbClr val="FFFFFF"/>
                </a:solidFill>
              </a:rPr>
              <a:t>ALPHA-BETA PURNING</a:t>
            </a:r>
            <a:endParaRPr lang="en-US" sz="5400" dirty="0">
              <a:solidFill>
                <a:srgbClr val="FFFFFF"/>
              </a:solidFill>
            </a:endParaRPr>
          </a:p>
        </p:txBody>
      </p:sp>
      <p:cxnSp>
        <p:nvCxnSpPr>
          <p:cNvPr id="27" name="Straight Connector 2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8" name="Content Placeholder 17" descr="A picture containing indoor, computer, wall&#10;&#10;Description automatically generated">
            <a:extLst>
              <a:ext uri="{FF2B5EF4-FFF2-40B4-BE49-F238E27FC236}">
                <a16:creationId xmlns:a16="http://schemas.microsoft.com/office/drawing/2014/main" id="{03FA0854-A9D6-430A-ABD5-4E341CE36F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5627" y="2277801"/>
            <a:ext cx="5531962" cy="3946761"/>
          </a:xfrm>
          <a:prstGeom prst="rect">
            <a:avLst/>
          </a:prstGeom>
        </p:spPr>
      </p:pic>
      <p:cxnSp>
        <p:nvCxnSpPr>
          <p:cNvPr id="29" name="Straight Connector 2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indoor, black&#10;&#10;Description automatically generated">
            <a:extLst>
              <a:ext uri="{FF2B5EF4-FFF2-40B4-BE49-F238E27FC236}">
                <a16:creationId xmlns:a16="http://schemas.microsoft.com/office/drawing/2014/main" id="{C073D2F6-DED0-4792-8605-4DF01EAC8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2" y="2307675"/>
            <a:ext cx="5409494" cy="3946761"/>
          </a:xfrm>
          <a:prstGeom prst="rect">
            <a:avLst/>
          </a:prstGeom>
        </p:spPr>
      </p:pic>
    </p:spTree>
    <p:extLst>
      <p:ext uri="{BB962C8B-B14F-4D97-AF65-F5344CB8AC3E}">
        <p14:creationId xmlns:p14="http://schemas.microsoft.com/office/powerpoint/2010/main" val="3668920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5BCD9EAB-F20D-4932-A6C9-A77EA1718B8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334"/>
          <a:stretch/>
        </p:blipFill>
        <p:spPr>
          <a:xfrm>
            <a:off x="204501" y="104802"/>
            <a:ext cx="11782997" cy="6753198"/>
          </a:xfrm>
          <a:prstGeom prst="rect">
            <a:avLst/>
          </a:prstGeom>
        </p:spPr>
      </p:pic>
    </p:spTree>
    <p:extLst>
      <p:ext uri="{BB962C8B-B14F-4D97-AF65-F5344CB8AC3E}">
        <p14:creationId xmlns:p14="http://schemas.microsoft.com/office/powerpoint/2010/main" val="1717408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7A5C-1531-430A-8F6D-8E10EB138E8E}"/>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841C5F14-7B0B-444A-ACBC-0E4A6F2591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799" y="245806"/>
            <a:ext cx="11700387" cy="6361471"/>
          </a:xfrm>
        </p:spPr>
      </p:pic>
    </p:spTree>
    <p:extLst>
      <p:ext uri="{BB962C8B-B14F-4D97-AF65-F5344CB8AC3E}">
        <p14:creationId xmlns:p14="http://schemas.microsoft.com/office/powerpoint/2010/main" val="367754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0734EC-3657-49C5-AA82-4049CA37D708}"/>
              </a:ext>
            </a:extLst>
          </p:cNvPr>
          <p:cNvSpPr>
            <a:spLocks noGrp="1"/>
          </p:cNvSpPr>
          <p:nvPr>
            <p:ph type="title"/>
          </p:nvPr>
        </p:nvSpPr>
        <p:spPr>
          <a:xfrm>
            <a:off x="5297762" y="1053711"/>
            <a:ext cx="5638994" cy="1424446"/>
          </a:xfrm>
        </p:spPr>
        <p:txBody>
          <a:bodyPr>
            <a:normAutofit/>
          </a:bodyPr>
          <a:lstStyle/>
          <a:p>
            <a:r>
              <a:rPr lang="sr-Latn-RS" sz="4100" dirty="0">
                <a:solidFill>
                  <a:srgbClr val="FFFFFF"/>
                </a:solidFill>
              </a:rPr>
              <a:t>Ostale metode vezane za veštačku inteligenciju :</a:t>
            </a:r>
            <a:endParaRPr lang="en-US" sz="4100" dirty="0">
              <a:solidFill>
                <a:srgbClr val="FFFFFF"/>
              </a:solidFill>
            </a:endParaRPr>
          </a:p>
        </p:txBody>
      </p:sp>
      <p:pic>
        <p:nvPicPr>
          <p:cNvPr id="7" name="Picture 6" descr="A screenshot of a computer&#10;&#10;Description automatically generated">
            <a:extLst>
              <a:ext uri="{FF2B5EF4-FFF2-40B4-BE49-F238E27FC236}">
                <a16:creationId xmlns:a16="http://schemas.microsoft.com/office/drawing/2014/main" id="{F582F95F-6FF0-4224-98A1-F15442544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673" y="108154"/>
            <a:ext cx="3950429" cy="3159979"/>
          </a:xfrm>
          <a:prstGeom prst="rect">
            <a:avLst/>
          </a:prstGeom>
        </p:spPr>
      </p:pic>
      <p:cxnSp>
        <p:nvCxnSpPr>
          <p:cNvPr id="14" name="Straight Connector 13">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id="{A5B8F473-C820-485C-84A6-291E7FFDAC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673" y="2904338"/>
            <a:ext cx="3950428" cy="3547261"/>
          </a:xfrm>
          <a:prstGeom prst="rect">
            <a:avLst/>
          </a:prstGeom>
        </p:spPr>
      </p:pic>
      <p:sp>
        <p:nvSpPr>
          <p:cNvPr id="3" name="Content Placeholder 2">
            <a:extLst>
              <a:ext uri="{FF2B5EF4-FFF2-40B4-BE49-F238E27FC236}">
                <a16:creationId xmlns:a16="http://schemas.microsoft.com/office/drawing/2014/main" id="{DF3C2537-AA93-4F3E-B884-3C3D31603858}"/>
              </a:ext>
            </a:extLst>
          </p:cNvPr>
          <p:cNvSpPr>
            <a:spLocks noGrp="1"/>
          </p:cNvSpPr>
          <p:nvPr>
            <p:ph idx="1"/>
          </p:nvPr>
        </p:nvSpPr>
        <p:spPr>
          <a:xfrm>
            <a:off x="5297762" y="2799889"/>
            <a:ext cx="5747187" cy="2987543"/>
          </a:xfrm>
        </p:spPr>
        <p:txBody>
          <a:bodyPr anchor="t">
            <a:normAutofit/>
          </a:bodyPr>
          <a:lstStyle/>
          <a:p>
            <a:r>
              <a:rPr lang="sr-Latn-RS" sz="2200">
                <a:solidFill>
                  <a:srgbClr val="FFFFFF"/>
                </a:solidFill>
              </a:rPr>
              <a:t>Evaluate metoda:  Funkcija uzima kao input poziciju koju analizira. Sagleda sve figure na tabli i daje odluku da li beli i crni igrač ima prednost u igri. Ako metoda vrati nulu, to znači da su igrači u jednakoj poziciji. U slučaju da vrati pozitivan broj, znači da je beli igrač bolji i suprotno, ako vrati negativan broj, znači da crni ima prednosti.</a:t>
            </a:r>
          </a:p>
          <a:p>
            <a:endParaRPr lang="sr-Latn-RS" sz="2200">
              <a:solidFill>
                <a:srgbClr val="FFFFFF"/>
              </a:solidFill>
            </a:endParaRPr>
          </a:p>
          <a:p>
            <a:endParaRPr lang="en-US" sz="2200">
              <a:solidFill>
                <a:srgbClr val="FFFFFF"/>
              </a:solidFill>
            </a:endParaRPr>
          </a:p>
        </p:txBody>
      </p:sp>
    </p:spTree>
    <p:extLst>
      <p:ext uri="{BB962C8B-B14F-4D97-AF65-F5344CB8AC3E}">
        <p14:creationId xmlns:p14="http://schemas.microsoft.com/office/powerpoint/2010/main" val="520990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16378-3EFD-4977-8CA4-454DC5D42F01}"/>
              </a:ext>
            </a:extLst>
          </p:cNvPr>
          <p:cNvSpPr>
            <a:spLocks noGrp="1"/>
          </p:cNvSpPr>
          <p:nvPr>
            <p:ph type="title"/>
          </p:nvPr>
        </p:nvSpPr>
        <p:spPr>
          <a:xfrm>
            <a:off x="801098" y="1396289"/>
            <a:ext cx="6387102" cy="1325563"/>
          </a:xfrm>
        </p:spPr>
        <p:txBody>
          <a:bodyPr>
            <a:normAutofit/>
          </a:bodyPr>
          <a:lstStyle/>
          <a:p>
            <a:r>
              <a:rPr lang="sr-Latn-RS" dirty="0">
                <a:solidFill>
                  <a:srgbClr val="FFFFFF"/>
                </a:solidFill>
              </a:rPr>
              <a:t>Ostale metode vezane za veštačku inteligenciju :</a:t>
            </a:r>
            <a:endParaRPr lang="en-US" dirty="0"/>
          </a:p>
        </p:txBody>
      </p:sp>
      <p:sp>
        <p:nvSpPr>
          <p:cNvPr id="3" name="Content Placeholder 2">
            <a:extLst>
              <a:ext uri="{FF2B5EF4-FFF2-40B4-BE49-F238E27FC236}">
                <a16:creationId xmlns:a16="http://schemas.microsoft.com/office/drawing/2014/main" id="{7E3A78D9-BFF6-4DC8-8632-9487B303A435}"/>
              </a:ext>
            </a:extLst>
          </p:cNvPr>
          <p:cNvSpPr>
            <a:spLocks noGrp="1"/>
          </p:cNvSpPr>
          <p:nvPr>
            <p:ph idx="1"/>
          </p:nvPr>
        </p:nvSpPr>
        <p:spPr>
          <a:xfrm>
            <a:off x="805542" y="2871982"/>
            <a:ext cx="6382657" cy="3181684"/>
          </a:xfrm>
        </p:spPr>
        <p:txBody>
          <a:bodyPr anchor="t">
            <a:normAutofit/>
          </a:bodyPr>
          <a:lstStyle/>
          <a:p>
            <a:r>
              <a:rPr lang="sr-Latn-RS" sz="1800" dirty="0"/>
              <a:t>Doubled Pawns : Ova metoda broji igrač ima dupliranih pešaka. Duplirani pešaci su pešaci koji se nalaze jedan ispod drugog. </a:t>
            </a:r>
          </a:p>
          <a:p>
            <a:pPr marL="0" indent="0">
              <a:buNone/>
            </a:pPr>
            <a:r>
              <a:rPr lang="sr-Latn-RS" sz="1800" dirty="0"/>
              <a:t>Ova metoda se koristi pri izračunavanja trenutnog stanja igre. Svaki igrač teži da ima što manje udvojenih figura, jer mu to statistički daje znatno lošiju poziciju u odnosu na protivnika.</a:t>
            </a:r>
          </a:p>
        </p:txBody>
      </p:sp>
      <p:sp>
        <p:nvSpPr>
          <p:cNvPr id="12" name="Rectangle 11">
            <a:extLst>
              <a:ext uri="{FF2B5EF4-FFF2-40B4-BE49-F238E27FC236}">
                <a16:creationId xmlns:a16="http://schemas.microsoft.com/office/drawing/2014/main" id="{61445B8C-D724-4F73-AB77-3CCE4E822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20963"/>
            <a:ext cx="4657345" cy="6816065"/>
          </a:xfrm>
          <a:prstGeom prst="rect">
            <a:avLst/>
          </a:prstGeom>
          <a:solidFill>
            <a:schemeClr val="bg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347DD594-2084-4EA2-8401-41D15C4B8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82" y="660526"/>
            <a:ext cx="3996386" cy="2144214"/>
          </a:xfrm>
          <a:prstGeom prst="rect">
            <a:avLst/>
          </a:prstGeom>
        </p:spPr>
      </p:pic>
      <p:cxnSp>
        <p:nvCxnSpPr>
          <p:cNvPr id="14" name="Straight Connector 13">
            <a:extLst>
              <a:ext uri="{FF2B5EF4-FFF2-40B4-BE49-F238E27FC236}">
                <a16:creationId xmlns:a16="http://schemas.microsoft.com/office/drawing/2014/main" id="{99905336-A7CD-4C75-9E77-C704674F40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73347" y="3429000"/>
            <a:ext cx="1597456" cy="0"/>
          </a:xfrm>
          <a:prstGeom prst="line">
            <a:avLst/>
          </a:prstGeom>
          <a:ln w="5080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object, checker&#10;&#10;Description automatically generated">
            <a:extLst>
              <a:ext uri="{FF2B5EF4-FFF2-40B4-BE49-F238E27FC236}">
                <a16:creationId xmlns:a16="http://schemas.microsoft.com/office/drawing/2014/main" id="{3F0B8129-297C-48F1-8957-388CFB1B0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0971" y="3735414"/>
            <a:ext cx="2822207" cy="2779874"/>
          </a:xfrm>
          <a:prstGeom prst="rect">
            <a:avLst/>
          </a:prstGeom>
        </p:spPr>
      </p:pic>
    </p:spTree>
    <p:extLst>
      <p:ext uri="{BB962C8B-B14F-4D97-AF65-F5344CB8AC3E}">
        <p14:creationId xmlns:p14="http://schemas.microsoft.com/office/powerpoint/2010/main" val="79131989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1F12E-30FF-4FC2-91C1-962C352C0CA1}"/>
              </a:ext>
            </a:extLst>
          </p:cNvPr>
          <p:cNvSpPr>
            <a:spLocks noGrp="1"/>
          </p:cNvSpPr>
          <p:nvPr>
            <p:ph type="title"/>
          </p:nvPr>
        </p:nvSpPr>
        <p:spPr>
          <a:xfrm>
            <a:off x="838200" y="723578"/>
            <a:ext cx="4595071" cy="1645501"/>
          </a:xfrm>
        </p:spPr>
        <p:txBody>
          <a:bodyPr>
            <a:normAutofit/>
          </a:bodyPr>
          <a:lstStyle/>
          <a:p>
            <a:r>
              <a:rPr lang="sr-Latn-RS" sz="3700"/>
              <a:t>Ostale metode vezane za veštačku inteligenciju:</a:t>
            </a:r>
            <a:endParaRPr lang="en-US" sz="3700"/>
          </a:p>
        </p:txBody>
      </p:sp>
      <p:sp>
        <p:nvSpPr>
          <p:cNvPr id="3" name="Content Placeholder 2">
            <a:extLst>
              <a:ext uri="{FF2B5EF4-FFF2-40B4-BE49-F238E27FC236}">
                <a16:creationId xmlns:a16="http://schemas.microsoft.com/office/drawing/2014/main" id="{461B0118-1982-4DF8-BD67-6C44C2B784DB}"/>
              </a:ext>
            </a:extLst>
          </p:cNvPr>
          <p:cNvSpPr>
            <a:spLocks noGrp="1"/>
          </p:cNvSpPr>
          <p:nvPr>
            <p:ph idx="1"/>
          </p:nvPr>
        </p:nvSpPr>
        <p:spPr>
          <a:xfrm>
            <a:off x="838200" y="2548467"/>
            <a:ext cx="4595071" cy="3628495"/>
          </a:xfrm>
        </p:spPr>
        <p:txBody>
          <a:bodyPr>
            <a:normAutofit/>
          </a:bodyPr>
          <a:lstStyle/>
          <a:p>
            <a:r>
              <a:rPr lang="sr-Latn-RS" sz="1900"/>
              <a:t>Blocked Pawns i Isolated Pawns : </a:t>
            </a:r>
          </a:p>
          <a:p>
            <a:pPr marL="0" indent="0">
              <a:buNone/>
            </a:pPr>
            <a:r>
              <a:rPr lang="sr-Latn-RS" sz="1900"/>
              <a:t>Metoda blokirani pešaci, vraća broj broj pešaka koji ne mogu da idu napred. Kao i prošla metoda, koristi se zbog evaluacije table.</a:t>
            </a:r>
          </a:p>
          <a:p>
            <a:pPr marL="0" indent="0">
              <a:buNone/>
            </a:pPr>
            <a:endParaRPr lang="sr-Latn-RS" sz="1900"/>
          </a:p>
          <a:p>
            <a:pPr marL="0" indent="0">
              <a:buNone/>
            </a:pPr>
            <a:r>
              <a:rPr lang="sr-Latn-RS" sz="1900"/>
              <a:t>Metoda izolovani pešaci, slično kao prošla meetoda, vraća broj izolovanih pešaka na tabli. Izolovani pešak je onaj koji pored sebe nema nijednu figuru koja ga štiti. Takav pešak je slab i donosi lošu poziciju za igrača.</a:t>
            </a:r>
          </a:p>
        </p:txBody>
      </p:sp>
      <p:sp>
        <p:nvSpPr>
          <p:cNvPr id="19" name="Rectangle 18">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object&#10;&#10;Description automatically generated">
            <a:extLst>
              <a:ext uri="{FF2B5EF4-FFF2-40B4-BE49-F238E27FC236}">
                <a16:creationId xmlns:a16="http://schemas.microsoft.com/office/drawing/2014/main" id="{511DF7A4-32F1-4480-966A-EC28FF698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908" y="506519"/>
            <a:ext cx="2364317" cy="2370243"/>
          </a:xfrm>
          <a:prstGeom prst="rect">
            <a:avLst/>
          </a:prstGeom>
        </p:spPr>
      </p:pic>
      <p:sp>
        <p:nvSpPr>
          <p:cNvPr id="25" name="Rectangle 24">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object&#10;&#10;Description automatically generated">
            <a:extLst>
              <a:ext uri="{FF2B5EF4-FFF2-40B4-BE49-F238E27FC236}">
                <a16:creationId xmlns:a16="http://schemas.microsoft.com/office/drawing/2014/main" id="{D9F3613D-3878-42D7-81DD-F8C99E3ED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2775" y="511265"/>
            <a:ext cx="2364317" cy="236075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23EFDDB3-1B0F-487A-804A-3ED7A40C12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560" y="3515360"/>
            <a:ext cx="4693920" cy="3302000"/>
          </a:xfrm>
          <a:prstGeom prst="rect">
            <a:avLst/>
          </a:prstGeom>
        </p:spPr>
      </p:pic>
    </p:spTree>
    <p:extLst>
      <p:ext uri="{BB962C8B-B14F-4D97-AF65-F5344CB8AC3E}">
        <p14:creationId xmlns:p14="http://schemas.microsoft.com/office/powerpoint/2010/main" val="211422676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solidFill>
                  <a:schemeClr val="bg1"/>
                </a:solidFill>
              </a:rPr>
              <a:t>Sah</a:t>
            </a:r>
            <a:r>
              <a:rPr lang="en-GB" dirty="0">
                <a:solidFill>
                  <a:schemeClr val="bg1"/>
                </a:solidFill>
              </a:rPr>
              <a:t> </a:t>
            </a:r>
            <a:r>
              <a:rPr lang="en-GB" dirty="0" err="1">
                <a:solidFill>
                  <a:schemeClr val="bg1"/>
                </a:solidFill>
              </a:rPr>
              <a:t>funkcionalnosti</a:t>
            </a:r>
            <a:endParaRPr lang="en-US" dirty="0">
              <a:solidFill>
                <a:schemeClr val="bg1"/>
              </a:solidFill>
            </a:endParaRPr>
          </a:p>
        </p:txBody>
      </p:sp>
      <p:sp>
        <p:nvSpPr>
          <p:cNvPr id="3" name="Content Placeholder 2"/>
          <p:cNvSpPr>
            <a:spLocks noGrp="1"/>
          </p:cNvSpPr>
          <p:nvPr>
            <p:ph idx="1"/>
          </p:nvPr>
        </p:nvSpPr>
        <p:spPr/>
        <p:txBody>
          <a:bodyPr/>
          <a:lstStyle/>
          <a:p>
            <a:pPr marL="0" indent="0">
              <a:buNone/>
            </a:pPr>
            <a:r>
              <a:rPr lang="en-GB" dirty="0">
                <a:solidFill>
                  <a:schemeClr val="bg1"/>
                </a:solidFill>
              </a:rPr>
              <a:t>Da bi </a:t>
            </a:r>
            <a:r>
              <a:rPr lang="en-GB" dirty="0" err="1">
                <a:solidFill>
                  <a:schemeClr val="bg1"/>
                </a:solidFill>
              </a:rPr>
              <a:t>smo</a:t>
            </a:r>
            <a:r>
              <a:rPr lang="en-GB" dirty="0">
                <a:solidFill>
                  <a:schemeClr val="bg1"/>
                </a:solidFill>
              </a:rPr>
              <a:t> </a:t>
            </a:r>
            <a:r>
              <a:rPr lang="en-GB" dirty="0" err="1">
                <a:solidFill>
                  <a:schemeClr val="bg1"/>
                </a:solidFill>
              </a:rPr>
              <a:t>napravili</a:t>
            </a:r>
            <a:r>
              <a:rPr lang="en-GB" dirty="0">
                <a:solidFill>
                  <a:schemeClr val="bg1"/>
                </a:solidFill>
              </a:rPr>
              <a:t> </a:t>
            </a:r>
            <a:r>
              <a:rPr lang="en-GB" dirty="0" err="1">
                <a:solidFill>
                  <a:schemeClr val="bg1"/>
                </a:solidFill>
              </a:rPr>
              <a:t>Vestacku</a:t>
            </a:r>
            <a:r>
              <a:rPr lang="en-GB" dirty="0">
                <a:solidFill>
                  <a:schemeClr val="bg1"/>
                </a:solidFill>
              </a:rPr>
              <a:t> </a:t>
            </a:r>
            <a:r>
              <a:rPr lang="en-GB" dirty="0" err="1">
                <a:solidFill>
                  <a:schemeClr val="bg1"/>
                </a:solidFill>
              </a:rPr>
              <a:t>inteligenciju</a:t>
            </a:r>
            <a:r>
              <a:rPr lang="en-GB" dirty="0">
                <a:solidFill>
                  <a:schemeClr val="bg1"/>
                </a:solidFill>
              </a:rPr>
              <a:t> </a:t>
            </a:r>
            <a:r>
              <a:rPr lang="en-GB" dirty="0" err="1">
                <a:solidFill>
                  <a:schemeClr val="bg1"/>
                </a:solidFill>
              </a:rPr>
              <a:t>koja</a:t>
            </a:r>
            <a:r>
              <a:rPr lang="en-GB" dirty="0">
                <a:solidFill>
                  <a:schemeClr val="bg1"/>
                </a:solidFill>
              </a:rPr>
              <a:t> </a:t>
            </a:r>
            <a:r>
              <a:rPr lang="en-GB" dirty="0" err="1">
                <a:solidFill>
                  <a:schemeClr val="bg1"/>
                </a:solidFill>
              </a:rPr>
              <a:t>treba</a:t>
            </a:r>
            <a:r>
              <a:rPr lang="en-GB" dirty="0">
                <a:solidFill>
                  <a:schemeClr val="bg1"/>
                </a:solidFill>
              </a:rPr>
              <a:t> da </a:t>
            </a:r>
            <a:r>
              <a:rPr lang="en-GB" dirty="0" err="1">
                <a:solidFill>
                  <a:schemeClr val="bg1"/>
                </a:solidFill>
              </a:rPr>
              <a:t>igra</a:t>
            </a:r>
            <a:r>
              <a:rPr lang="en-GB" dirty="0">
                <a:solidFill>
                  <a:schemeClr val="bg1"/>
                </a:solidFill>
              </a:rPr>
              <a:t> </a:t>
            </a:r>
            <a:r>
              <a:rPr lang="en-GB" dirty="0" err="1">
                <a:solidFill>
                  <a:schemeClr val="bg1"/>
                </a:solidFill>
              </a:rPr>
              <a:t>sah</a:t>
            </a:r>
            <a:r>
              <a:rPr lang="en-GB" dirty="0">
                <a:solidFill>
                  <a:schemeClr val="bg1"/>
                </a:solidFill>
              </a:rPr>
              <a:t> </a:t>
            </a:r>
            <a:r>
              <a:rPr lang="en-GB" dirty="0" err="1">
                <a:solidFill>
                  <a:schemeClr val="bg1"/>
                </a:solidFill>
              </a:rPr>
              <a:t>vazno</a:t>
            </a:r>
            <a:r>
              <a:rPr lang="en-GB" dirty="0">
                <a:solidFill>
                  <a:schemeClr val="bg1"/>
                </a:solidFill>
              </a:rPr>
              <a:t> je da </a:t>
            </a:r>
            <a:r>
              <a:rPr lang="en-GB" dirty="0" err="1">
                <a:solidFill>
                  <a:schemeClr val="bg1"/>
                </a:solidFill>
              </a:rPr>
              <a:t>napravimo</a:t>
            </a:r>
            <a:r>
              <a:rPr lang="en-GB" dirty="0">
                <a:solidFill>
                  <a:schemeClr val="bg1"/>
                </a:solidFill>
              </a:rPr>
              <a:t> </a:t>
            </a:r>
            <a:r>
              <a:rPr lang="en-GB" dirty="0" err="1">
                <a:solidFill>
                  <a:schemeClr val="bg1"/>
                </a:solidFill>
              </a:rPr>
              <a:t>logiku</a:t>
            </a:r>
            <a:r>
              <a:rPr lang="en-GB" dirty="0">
                <a:solidFill>
                  <a:schemeClr val="bg1"/>
                </a:solidFill>
              </a:rPr>
              <a:t> </a:t>
            </a:r>
            <a:r>
              <a:rPr lang="en-GB" dirty="0" err="1">
                <a:solidFill>
                  <a:schemeClr val="bg1"/>
                </a:solidFill>
              </a:rPr>
              <a:t>za</a:t>
            </a:r>
            <a:r>
              <a:rPr lang="en-GB" dirty="0">
                <a:solidFill>
                  <a:schemeClr val="bg1"/>
                </a:solidFill>
              </a:rPr>
              <a:t> </a:t>
            </a:r>
            <a:r>
              <a:rPr lang="en-GB" dirty="0" err="1">
                <a:solidFill>
                  <a:schemeClr val="bg1"/>
                </a:solidFill>
              </a:rPr>
              <a:t>sam</a:t>
            </a:r>
            <a:r>
              <a:rPr lang="en-GB" dirty="0">
                <a:solidFill>
                  <a:schemeClr val="bg1"/>
                </a:solidFill>
              </a:rPr>
              <a:t> </a:t>
            </a:r>
            <a:r>
              <a:rPr lang="en-GB" dirty="0" err="1">
                <a:solidFill>
                  <a:schemeClr val="bg1"/>
                </a:solidFill>
              </a:rPr>
              <a:t>sah</a:t>
            </a:r>
            <a:r>
              <a:rPr lang="en-GB" dirty="0">
                <a:solidFill>
                  <a:schemeClr val="bg1"/>
                </a:solidFill>
              </a:rPr>
              <a:t>. </a:t>
            </a:r>
            <a:r>
              <a:rPr lang="en-GB" dirty="0" err="1">
                <a:solidFill>
                  <a:schemeClr val="bg1"/>
                </a:solidFill>
              </a:rPr>
              <a:t>Za</a:t>
            </a:r>
            <a:r>
              <a:rPr lang="en-GB" dirty="0">
                <a:solidFill>
                  <a:schemeClr val="bg1"/>
                </a:solidFill>
              </a:rPr>
              <a:t> </a:t>
            </a:r>
            <a:r>
              <a:rPr lang="en-GB" dirty="0" err="1">
                <a:solidFill>
                  <a:schemeClr val="bg1"/>
                </a:solidFill>
              </a:rPr>
              <a:t>tablu</a:t>
            </a:r>
            <a:r>
              <a:rPr lang="en-GB" dirty="0">
                <a:solidFill>
                  <a:schemeClr val="bg1"/>
                </a:solidFill>
              </a:rPr>
              <a:t> </a:t>
            </a:r>
            <a:r>
              <a:rPr lang="en-GB" dirty="0" err="1">
                <a:solidFill>
                  <a:schemeClr val="bg1"/>
                </a:solidFill>
              </a:rPr>
              <a:t>posto</a:t>
            </a:r>
            <a:r>
              <a:rPr lang="en-GB" dirty="0">
                <a:solidFill>
                  <a:schemeClr val="bg1"/>
                </a:solidFill>
              </a:rPr>
              <a:t> je 8x8 </a:t>
            </a:r>
            <a:r>
              <a:rPr lang="en-GB" dirty="0" err="1">
                <a:solidFill>
                  <a:schemeClr val="bg1"/>
                </a:solidFill>
              </a:rPr>
              <a:t>moze</a:t>
            </a:r>
            <a:r>
              <a:rPr lang="en-GB" dirty="0">
                <a:solidFill>
                  <a:schemeClr val="bg1"/>
                </a:solidFill>
              </a:rPr>
              <a:t> se </a:t>
            </a:r>
            <a:r>
              <a:rPr lang="en-GB" dirty="0" err="1">
                <a:solidFill>
                  <a:schemeClr val="bg1"/>
                </a:solidFill>
              </a:rPr>
              <a:t>napraviti</a:t>
            </a:r>
            <a:r>
              <a:rPr lang="en-GB" dirty="0">
                <a:solidFill>
                  <a:schemeClr val="bg1"/>
                </a:solidFill>
              </a:rPr>
              <a:t> </a:t>
            </a:r>
            <a:r>
              <a:rPr lang="en-GB" dirty="0" err="1">
                <a:solidFill>
                  <a:schemeClr val="bg1"/>
                </a:solidFill>
              </a:rPr>
              <a:t>kao</a:t>
            </a:r>
            <a:r>
              <a:rPr lang="en-GB" dirty="0">
                <a:solidFill>
                  <a:schemeClr val="bg1"/>
                </a:solidFill>
              </a:rPr>
              <a:t> </a:t>
            </a:r>
            <a:r>
              <a:rPr lang="en-GB" dirty="0" err="1">
                <a:solidFill>
                  <a:schemeClr val="bg1"/>
                </a:solidFill>
              </a:rPr>
              <a:t>dvostruki</a:t>
            </a:r>
            <a:r>
              <a:rPr lang="en-GB" dirty="0">
                <a:solidFill>
                  <a:schemeClr val="bg1"/>
                </a:solidFill>
              </a:rPr>
              <a:t> </a:t>
            </a:r>
            <a:r>
              <a:rPr lang="en-GB" dirty="0" err="1">
                <a:solidFill>
                  <a:schemeClr val="bg1"/>
                </a:solidFill>
              </a:rPr>
              <a:t>niz</a:t>
            </a:r>
            <a:r>
              <a:rPr lang="en-GB" dirty="0">
                <a:solidFill>
                  <a:schemeClr val="bg1"/>
                </a:solidFill>
              </a:rPr>
              <a:t>.</a:t>
            </a:r>
            <a:endParaRPr lang="en-US"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509" y="3048606"/>
            <a:ext cx="3128357" cy="3128357"/>
          </a:xfrm>
          <a:prstGeom prst="rect">
            <a:avLst/>
          </a:prstGeom>
        </p:spPr>
      </p:pic>
      <p:pic>
        <p:nvPicPr>
          <p:cNvPr id="6" name="Picture 5"/>
          <p:cNvPicPr>
            <a:picLocks noChangeAspect="1"/>
          </p:cNvPicPr>
          <p:nvPr/>
        </p:nvPicPr>
        <p:blipFill>
          <a:blip r:embed="rId4"/>
          <a:stretch>
            <a:fillRect/>
          </a:stretch>
        </p:blipFill>
        <p:spPr>
          <a:xfrm>
            <a:off x="5124563" y="3048606"/>
            <a:ext cx="5327540" cy="1764463"/>
          </a:xfrm>
          <a:prstGeom prst="rect">
            <a:avLst/>
          </a:prstGeom>
        </p:spPr>
      </p:pic>
      <p:sp>
        <p:nvSpPr>
          <p:cNvPr id="7" name="TextBox 6"/>
          <p:cNvSpPr txBox="1"/>
          <p:nvPr/>
        </p:nvSpPr>
        <p:spPr>
          <a:xfrm>
            <a:off x="4875048" y="5033351"/>
            <a:ext cx="5826569" cy="923330"/>
          </a:xfrm>
          <a:prstGeom prst="rect">
            <a:avLst/>
          </a:prstGeom>
          <a:noFill/>
        </p:spPr>
        <p:txBody>
          <a:bodyPr wrap="square" rtlCol="0">
            <a:spAutoFit/>
          </a:bodyPr>
          <a:lstStyle/>
          <a:p>
            <a:r>
              <a:rPr lang="en-GB" dirty="0" err="1">
                <a:solidFill>
                  <a:schemeClr val="bg1"/>
                </a:solidFill>
              </a:rPr>
              <a:t>Za</a:t>
            </a:r>
            <a:r>
              <a:rPr lang="en-GB" dirty="0">
                <a:solidFill>
                  <a:schemeClr val="bg1"/>
                </a:solidFill>
              </a:rPr>
              <a:t> </a:t>
            </a:r>
            <a:r>
              <a:rPr lang="en-GB" dirty="0" err="1">
                <a:solidFill>
                  <a:schemeClr val="bg1"/>
                </a:solidFill>
              </a:rPr>
              <a:t>raspoznavanje</a:t>
            </a:r>
            <a:r>
              <a:rPr lang="en-GB" dirty="0">
                <a:solidFill>
                  <a:schemeClr val="bg1"/>
                </a:solidFill>
              </a:rPr>
              <a:t> </a:t>
            </a:r>
            <a:r>
              <a:rPr lang="en-GB" dirty="0" err="1">
                <a:solidFill>
                  <a:schemeClr val="bg1"/>
                </a:solidFill>
              </a:rPr>
              <a:t>figura</a:t>
            </a:r>
            <a:r>
              <a:rPr lang="en-GB" dirty="0">
                <a:solidFill>
                  <a:schemeClr val="bg1"/>
                </a:solidFill>
              </a:rPr>
              <a:t> </a:t>
            </a:r>
            <a:r>
              <a:rPr lang="en-GB" dirty="0" err="1">
                <a:solidFill>
                  <a:schemeClr val="bg1"/>
                </a:solidFill>
              </a:rPr>
              <a:t>koristimo</a:t>
            </a:r>
            <a:r>
              <a:rPr lang="en-GB" dirty="0">
                <a:solidFill>
                  <a:schemeClr val="bg1"/>
                </a:solidFill>
              </a:rPr>
              <a:t> </a:t>
            </a:r>
            <a:r>
              <a:rPr lang="en-GB" dirty="0" err="1">
                <a:solidFill>
                  <a:schemeClr val="bg1"/>
                </a:solidFill>
              </a:rPr>
              <a:t>prvo</a:t>
            </a:r>
            <a:r>
              <a:rPr lang="en-GB" dirty="0">
                <a:solidFill>
                  <a:schemeClr val="bg1"/>
                </a:solidFill>
              </a:rPr>
              <a:t> </a:t>
            </a:r>
            <a:r>
              <a:rPr lang="en-GB" dirty="0" err="1">
                <a:solidFill>
                  <a:schemeClr val="bg1"/>
                </a:solidFill>
              </a:rPr>
              <a:t>slovo</a:t>
            </a:r>
            <a:r>
              <a:rPr lang="en-GB" dirty="0">
                <a:solidFill>
                  <a:schemeClr val="bg1"/>
                </a:solidFill>
              </a:rPr>
              <a:t> </a:t>
            </a:r>
            <a:r>
              <a:rPr lang="en-GB" dirty="0" err="1">
                <a:solidFill>
                  <a:schemeClr val="bg1"/>
                </a:solidFill>
              </a:rPr>
              <a:t>kao</a:t>
            </a:r>
            <a:r>
              <a:rPr lang="en-GB" dirty="0">
                <a:solidFill>
                  <a:schemeClr val="bg1"/>
                </a:solidFill>
              </a:rPr>
              <a:t> </a:t>
            </a:r>
            <a:r>
              <a:rPr lang="en-GB" dirty="0" err="1">
                <a:solidFill>
                  <a:schemeClr val="bg1"/>
                </a:solidFill>
              </a:rPr>
              <a:t>oznaku</a:t>
            </a:r>
            <a:r>
              <a:rPr lang="en-GB" dirty="0">
                <a:solidFill>
                  <a:schemeClr val="bg1"/>
                </a:solidFill>
              </a:rPr>
              <a:t> figure, a </a:t>
            </a:r>
            <a:r>
              <a:rPr lang="en-GB" dirty="0" err="1">
                <a:solidFill>
                  <a:schemeClr val="bg1"/>
                </a:solidFill>
              </a:rPr>
              <a:t>drugo</a:t>
            </a:r>
            <a:r>
              <a:rPr lang="en-GB" dirty="0">
                <a:solidFill>
                  <a:schemeClr val="bg1"/>
                </a:solidFill>
              </a:rPr>
              <a:t> </a:t>
            </a:r>
            <a:r>
              <a:rPr lang="en-GB" dirty="0" err="1">
                <a:solidFill>
                  <a:schemeClr val="bg1"/>
                </a:solidFill>
              </a:rPr>
              <a:t>slovo</a:t>
            </a:r>
            <a:r>
              <a:rPr lang="en-GB" dirty="0">
                <a:solidFill>
                  <a:schemeClr val="bg1"/>
                </a:solidFill>
              </a:rPr>
              <a:t> </a:t>
            </a:r>
            <a:r>
              <a:rPr lang="en-GB" dirty="0" err="1">
                <a:solidFill>
                  <a:schemeClr val="bg1"/>
                </a:solidFill>
              </a:rPr>
              <a:t>za</a:t>
            </a:r>
            <a:r>
              <a:rPr lang="en-GB" dirty="0">
                <a:solidFill>
                  <a:schemeClr val="bg1"/>
                </a:solidFill>
              </a:rPr>
              <a:t> </a:t>
            </a:r>
            <a:r>
              <a:rPr lang="en-GB" dirty="0" err="1">
                <a:solidFill>
                  <a:schemeClr val="bg1"/>
                </a:solidFill>
              </a:rPr>
              <a:t>boju</a:t>
            </a:r>
            <a:r>
              <a:rPr lang="en-GB" dirty="0">
                <a:solidFill>
                  <a:schemeClr val="bg1"/>
                </a:solidFill>
              </a:rPr>
              <a:t>. </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52866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solidFill>
                  <a:schemeClr val="bg1"/>
                </a:solidFill>
              </a:rPr>
              <a:t>Sah</a:t>
            </a:r>
            <a:r>
              <a:rPr lang="en-GB" dirty="0">
                <a:solidFill>
                  <a:schemeClr val="bg1"/>
                </a:solidFill>
              </a:rPr>
              <a:t> </a:t>
            </a:r>
            <a:r>
              <a:rPr lang="en-GB" dirty="0" err="1">
                <a:solidFill>
                  <a:schemeClr val="bg1"/>
                </a:solidFill>
              </a:rPr>
              <a:t>funkcionalnosti</a:t>
            </a:r>
            <a:endParaRPr lang="en-US" dirty="0">
              <a:solidFill>
                <a:schemeClr val="bg1"/>
              </a:solidFill>
            </a:endParaRPr>
          </a:p>
        </p:txBody>
      </p:sp>
      <p:sp>
        <p:nvSpPr>
          <p:cNvPr id="3" name="Content Placeholder 2"/>
          <p:cNvSpPr>
            <a:spLocks noGrp="1"/>
          </p:cNvSpPr>
          <p:nvPr>
            <p:ph idx="1"/>
          </p:nvPr>
        </p:nvSpPr>
        <p:spPr/>
        <p:txBody>
          <a:bodyPr/>
          <a:lstStyle/>
          <a:p>
            <a:r>
              <a:rPr lang="en-GB" dirty="0" err="1">
                <a:solidFill>
                  <a:schemeClr val="bg1"/>
                </a:solidFill>
              </a:rPr>
              <a:t>Naravno</a:t>
            </a:r>
            <a:r>
              <a:rPr lang="en-GB" dirty="0">
                <a:solidFill>
                  <a:schemeClr val="bg1"/>
                </a:solidFill>
              </a:rPr>
              <a:t> </a:t>
            </a:r>
            <a:r>
              <a:rPr lang="en-GB" dirty="0" err="1">
                <a:solidFill>
                  <a:schemeClr val="bg1"/>
                </a:solidFill>
              </a:rPr>
              <a:t>lako</a:t>
            </a:r>
            <a:r>
              <a:rPr lang="en-GB" dirty="0">
                <a:solidFill>
                  <a:schemeClr val="bg1"/>
                </a:solidFill>
              </a:rPr>
              <a:t> je </a:t>
            </a:r>
            <a:r>
              <a:rPr lang="en-GB" dirty="0" err="1">
                <a:solidFill>
                  <a:schemeClr val="bg1"/>
                </a:solidFill>
              </a:rPr>
              <a:t>postaviti</a:t>
            </a:r>
            <a:r>
              <a:rPr lang="en-GB" dirty="0">
                <a:solidFill>
                  <a:schemeClr val="bg1"/>
                </a:solidFill>
              </a:rPr>
              <a:t> </a:t>
            </a:r>
            <a:r>
              <a:rPr lang="en-GB" dirty="0" err="1">
                <a:solidFill>
                  <a:schemeClr val="bg1"/>
                </a:solidFill>
              </a:rPr>
              <a:t>sah</a:t>
            </a:r>
            <a:r>
              <a:rPr lang="en-GB" dirty="0">
                <a:solidFill>
                  <a:schemeClr val="bg1"/>
                </a:solidFill>
              </a:rPr>
              <a:t> </a:t>
            </a:r>
            <a:r>
              <a:rPr lang="en-GB" dirty="0" err="1">
                <a:solidFill>
                  <a:schemeClr val="bg1"/>
                </a:solidFill>
              </a:rPr>
              <a:t>ali</a:t>
            </a:r>
            <a:r>
              <a:rPr lang="en-GB" dirty="0">
                <a:solidFill>
                  <a:schemeClr val="bg1"/>
                </a:solidFill>
              </a:rPr>
              <a:t> je </a:t>
            </a:r>
            <a:r>
              <a:rPr lang="en-GB" dirty="0" err="1">
                <a:solidFill>
                  <a:schemeClr val="bg1"/>
                </a:solidFill>
              </a:rPr>
              <a:t>teze</a:t>
            </a:r>
            <a:r>
              <a:rPr lang="en-GB" dirty="0">
                <a:solidFill>
                  <a:schemeClr val="bg1"/>
                </a:solidFill>
              </a:rPr>
              <a:t> </a:t>
            </a:r>
            <a:r>
              <a:rPr lang="en-GB" dirty="0" err="1">
                <a:solidFill>
                  <a:schemeClr val="bg1"/>
                </a:solidFill>
              </a:rPr>
              <a:t>igrati</a:t>
            </a:r>
            <a:r>
              <a:rPr lang="en-GB" dirty="0">
                <a:solidFill>
                  <a:schemeClr val="bg1"/>
                </a:solidFill>
              </a:rPr>
              <a:t>. </a:t>
            </a:r>
            <a:r>
              <a:rPr lang="en-GB" dirty="0" err="1">
                <a:solidFill>
                  <a:schemeClr val="bg1"/>
                </a:solidFill>
              </a:rPr>
              <a:t>Prvo</a:t>
            </a:r>
            <a:r>
              <a:rPr lang="en-GB" dirty="0">
                <a:solidFill>
                  <a:schemeClr val="bg1"/>
                </a:solidFill>
              </a:rPr>
              <a:t> </a:t>
            </a:r>
            <a:r>
              <a:rPr lang="en-GB" dirty="0" err="1">
                <a:solidFill>
                  <a:schemeClr val="bg1"/>
                </a:solidFill>
              </a:rPr>
              <a:t>sto</a:t>
            </a:r>
            <a:r>
              <a:rPr lang="en-GB" dirty="0">
                <a:solidFill>
                  <a:schemeClr val="bg1"/>
                </a:solidFill>
              </a:rPr>
              <a:t> se </a:t>
            </a:r>
            <a:r>
              <a:rPr lang="en-GB" dirty="0" err="1">
                <a:solidFill>
                  <a:schemeClr val="bg1"/>
                </a:solidFill>
              </a:rPr>
              <a:t>radi</a:t>
            </a:r>
            <a:r>
              <a:rPr lang="en-GB" dirty="0">
                <a:solidFill>
                  <a:schemeClr val="bg1"/>
                </a:solidFill>
              </a:rPr>
              <a:t> u </a:t>
            </a:r>
            <a:r>
              <a:rPr lang="en-GB" dirty="0" err="1">
                <a:solidFill>
                  <a:schemeClr val="bg1"/>
                </a:solidFill>
              </a:rPr>
              <a:t>sahu</a:t>
            </a:r>
            <a:r>
              <a:rPr lang="en-GB" dirty="0">
                <a:solidFill>
                  <a:schemeClr val="bg1"/>
                </a:solidFill>
              </a:rPr>
              <a:t> je </a:t>
            </a:r>
            <a:r>
              <a:rPr lang="en-GB" dirty="0" err="1">
                <a:solidFill>
                  <a:schemeClr val="bg1"/>
                </a:solidFill>
              </a:rPr>
              <a:t>pomeranje</a:t>
            </a:r>
            <a:r>
              <a:rPr lang="en-GB" dirty="0">
                <a:solidFill>
                  <a:schemeClr val="bg1"/>
                </a:solidFill>
              </a:rPr>
              <a:t> </a:t>
            </a:r>
            <a:r>
              <a:rPr lang="en-GB" dirty="0" err="1">
                <a:solidFill>
                  <a:schemeClr val="bg1"/>
                </a:solidFill>
              </a:rPr>
              <a:t>figura</a:t>
            </a:r>
            <a:r>
              <a:rPr lang="en-GB" dirty="0">
                <a:solidFill>
                  <a:schemeClr val="bg1"/>
                </a:solidFill>
              </a:rPr>
              <a:t>, </a:t>
            </a:r>
            <a:r>
              <a:rPr lang="en-GB" dirty="0" err="1">
                <a:solidFill>
                  <a:schemeClr val="bg1"/>
                </a:solidFill>
              </a:rPr>
              <a:t>ali</a:t>
            </a:r>
            <a:r>
              <a:rPr lang="en-GB" dirty="0">
                <a:solidFill>
                  <a:schemeClr val="bg1"/>
                </a:solidFill>
              </a:rPr>
              <a:t> pre </a:t>
            </a:r>
            <a:r>
              <a:rPr lang="en-GB" dirty="0" err="1">
                <a:solidFill>
                  <a:schemeClr val="bg1"/>
                </a:solidFill>
              </a:rPr>
              <a:t>nego</a:t>
            </a:r>
            <a:r>
              <a:rPr lang="en-GB" dirty="0">
                <a:solidFill>
                  <a:schemeClr val="bg1"/>
                </a:solidFill>
              </a:rPr>
              <a:t> </a:t>
            </a:r>
            <a:r>
              <a:rPr lang="en-GB" dirty="0" err="1">
                <a:solidFill>
                  <a:schemeClr val="bg1"/>
                </a:solidFill>
              </a:rPr>
              <a:t>sto</a:t>
            </a:r>
            <a:r>
              <a:rPr lang="en-GB" dirty="0">
                <a:solidFill>
                  <a:schemeClr val="bg1"/>
                </a:solidFill>
              </a:rPr>
              <a:t> se </a:t>
            </a:r>
            <a:r>
              <a:rPr lang="en-GB" dirty="0" err="1">
                <a:solidFill>
                  <a:schemeClr val="bg1"/>
                </a:solidFill>
              </a:rPr>
              <a:t>figura</a:t>
            </a:r>
            <a:r>
              <a:rPr lang="en-GB" dirty="0">
                <a:solidFill>
                  <a:schemeClr val="bg1"/>
                </a:solidFill>
              </a:rPr>
              <a:t> </a:t>
            </a:r>
            <a:r>
              <a:rPr lang="en-GB" dirty="0" err="1">
                <a:solidFill>
                  <a:schemeClr val="bg1"/>
                </a:solidFill>
              </a:rPr>
              <a:t>pomeri</a:t>
            </a:r>
            <a:r>
              <a:rPr lang="en-GB" dirty="0">
                <a:solidFill>
                  <a:schemeClr val="bg1"/>
                </a:solidFill>
              </a:rPr>
              <a:t> mora da se </a:t>
            </a:r>
            <a:r>
              <a:rPr lang="en-GB" dirty="0" err="1">
                <a:solidFill>
                  <a:schemeClr val="bg1"/>
                </a:solidFill>
              </a:rPr>
              <a:t>proveri</a:t>
            </a:r>
            <a:r>
              <a:rPr lang="en-GB" dirty="0">
                <a:solidFill>
                  <a:schemeClr val="bg1"/>
                </a:solidFill>
              </a:rPr>
              <a:t> da li je </a:t>
            </a:r>
            <a:r>
              <a:rPr lang="en-GB" dirty="0" err="1">
                <a:solidFill>
                  <a:schemeClr val="bg1"/>
                </a:solidFill>
              </a:rPr>
              <a:t>mesto</a:t>
            </a:r>
            <a:r>
              <a:rPr lang="en-GB" dirty="0">
                <a:solidFill>
                  <a:schemeClr val="bg1"/>
                </a:solidFill>
              </a:rPr>
              <a:t> </a:t>
            </a:r>
            <a:r>
              <a:rPr lang="en-GB" dirty="0" err="1">
                <a:solidFill>
                  <a:schemeClr val="bg1"/>
                </a:solidFill>
              </a:rPr>
              <a:t>zauzeto</a:t>
            </a:r>
            <a:r>
              <a:rPr lang="en-GB" dirty="0">
                <a:solidFill>
                  <a:schemeClr val="bg1"/>
                </a:solidFill>
              </a:rPr>
              <a:t>. </a:t>
            </a:r>
            <a:r>
              <a:rPr lang="en-GB" dirty="0" err="1">
                <a:solidFill>
                  <a:schemeClr val="bg1"/>
                </a:solidFill>
              </a:rPr>
              <a:t>Za</a:t>
            </a:r>
            <a:r>
              <a:rPr lang="en-GB" dirty="0">
                <a:solidFill>
                  <a:schemeClr val="bg1"/>
                </a:solidFill>
              </a:rPr>
              <a:t> to </a:t>
            </a:r>
            <a:r>
              <a:rPr lang="en-GB" dirty="0" err="1">
                <a:solidFill>
                  <a:schemeClr val="bg1"/>
                </a:solidFill>
              </a:rPr>
              <a:t>nam</a:t>
            </a:r>
            <a:r>
              <a:rPr lang="en-GB" dirty="0">
                <a:solidFill>
                  <a:schemeClr val="bg1"/>
                </a:solidFill>
              </a:rPr>
              <a:t> </a:t>
            </a:r>
            <a:r>
              <a:rPr lang="en-GB" dirty="0" err="1">
                <a:solidFill>
                  <a:schemeClr val="bg1"/>
                </a:solidFill>
              </a:rPr>
              <a:t>pomazu</a:t>
            </a:r>
            <a:r>
              <a:rPr lang="en-GB" dirty="0">
                <a:solidFill>
                  <a:schemeClr val="bg1"/>
                </a:solidFill>
              </a:rPr>
              <a:t> 2 </a:t>
            </a:r>
            <a:r>
              <a:rPr lang="en-GB" dirty="0" err="1">
                <a:solidFill>
                  <a:schemeClr val="bg1"/>
                </a:solidFill>
              </a:rPr>
              <a:t>metode</a:t>
            </a:r>
            <a:r>
              <a:rPr lang="en-GB" dirty="0">
                <a:solidFill>
                  <a:schemeClr val="bg1"/>
                </a:solidFill>
              </a:rPr>
              <a:t>:</a:t>
            </a:r>
            <a:endParaRPr lang="en-US" dirty="0">
              <a:solidFill>
                <a:schemeClr val="bg1"/>
              </a:solidFill>
            </a:endParaRPr>
          </a:p>
        </p:txBody>
      </p:sp>
      <p:pic>
        <p:nvPicPr>
          <p:cNvPr id="4" name="Picture 3"/>
          <p:cNvPicPr>
            <a:picLocks noChangeAspect="1"/>
          </p:cNvPicPr>
          <p:nvPr/>
        </p:nvPicPr>
        <p:blipFill>
          <a:blip r:embed="rId3"/>
          <a:stretch>
            <a:fillRect/>
          </a:stretch>
        </p:blipFill>
        <p:spPr>
          <a:xfrm>
            <a:off x="1752600" y="3277394"/>
            <a:ext cx="2257425" cy="723900"/>
          </a:xfrm>
          <a:prstGeom prst="rect">
            <a:avLst/>
          </a:prstGeom>
        </p:spPr>
      </p:pic>
      <p:pic>
        <p:nvPicPr>
          <p:cNvPr id="5" name="Picture 4"/>
          <p:cNvPicPr>
            <a:picLocks noChangeAspect="1"/>
          </p:cNvPicPr>
          <p:nvPr/>
        </p:nvPicPr>
        <p:blipFill>
          <a:blip r:embed="rId4"/>
          <a:stretch>
            <a:fillRect/>
          </a:stretch>
        </p:blipFill>
        <p:spPr>
          <a:xfrm>
            <a:off x="6976222" y="3277394"/>
            <a:ext cx="2686050" cy="1095375"/>
          </a:xfrm>
          <a:prstGeom prst="rect">
            <a:avLst/>
          </a:prstGeom>
        </p:spPr>
      </p:pic>
      <p:sp>
        <p:nvSpPr>
          <p:cNvPr id="6" name="TextBox 5"/>
          <p:cNvSpPr txBox="1"/>
          <p:nvPr/>
        </p:nvSpPr>
        <p:spPr>
          <a:xfrm>
            <a:off x="1260227" y="4136231"/>
            <a:ext cx="3242170" cy="369332"/>
          </a:xfrm>
          <a:prstGeom prst="rect">
            <a:avLst/>
          </a:prstGeom>
          <a:noFill/>
        </p:spPr>
        <p:txBody>
          <a:bodyPr wrap="none" rtlCol="0">
            <a:spAutoFit/>
          </a:bodyPr>
          <a:lstStyle/>
          <a:p>
            <a:r>
              <a:rPr lang="en-GB" dirty="0" err="1">
                <a:solidFill>
                  <a:schemeClr val="bg1"/>
                </a:solidFill>
              </a:rPr>
              <a:t>Proverava</a:t>
            </a:r>
            <a:r>
              <a:rPr lang="en-GB" dirty="0">
                <a:solidFill>
                  <a:schemeClr val="bg1"/>
                </a:solidFill>
              </a:rPr>
              <a:t> da li je </a:t>
            </a:r>
            <a:r>
              <a:rPr lang="en-GB" dirty="0" err="1">
                <a:solidFill>
                  <a:schemeClr val="bg1"/>
                </a:solidFill>
              </a:rPr>
              <a:t>mesto</a:t>
            </a:r>
            <a:r>
              <a:rPr lang="en-GB" dirty="0">
                <a:solidFill>
                  <a:schemeClr val="bg1"/>
                </a:solidFill>
              </a:rPr>
              <a:t> </a:t>
            </a:r>
            <a:r>
              <a:rPr lang="en-GB" dirty="0" err="1">
                <a:solidFill>
                  <a:schemeClr val="bg1"/>
                </a:solidFill>
              </a:rPr>
              <a:t>zauzeto</a:t>
            </a:r>
            <a:r>
              <a:rPr lang="en-GB" dirty="0">
                <a:solidFill>
                  <a:schemeClr val="bg1"/>
                </a:solidFill>
              </a:rPr>
              <a:t>.</a:t>
            </a:r>
            <a:endParaRPr lang="en-US" dirty="0">
              <a:solidFill>
                <a:schemeClr val="bg1"/>
              </a:solidFill>
            </a:endParaRPr>
          </a:p>
        </p:txBody>
      </p:sp>
      <p:sp>
        <p:nvSpPr>
          <p:cNvPr id="7" name="TextBox 6"/>
          <p:cNvSpPr txBox="1"/>
          <p:nvPr/>
        </p:nvSpPr>
        <p:spPr>
          <a:xfrm>
            <a:off x="6698162" y="4505563"/>
            <a:ext cx="3198873" cy="923330"/>
          </a:xfrm>
          <a:prstGeom prst="rect">
            <a:avLst/>
          </a:prstGeom>
          <a:noFill/>
        </p:spPr>
        <p:txBody>
          <a:bodyPr wrap="square" rtlCol="0">
            <a:spAutoFit/>
          </a:bodyPr>
          <a:lstStyle/>
          <a:p>
            <a:r>
              <a:rPr lang="en-GB" dirty="0" err="1">
                <a:solidFill>
                  <a:schemeClr val="bg1"/>
                </a:solidFill>
              </a:rPr>
              <a:t>Proverava</a:t>
            </a:r>
            <a:r>
              <a:rPr lang="en-GB" dirty="0">
                <a:solidFill>
                  <a:schemeClr val="bg1"/>
                </a:solidFill>
              </a:rPr>
              <a:t> da li je </a:t>
            </a:r>
            <a:r>
              <a:rPr lang="en-GB" dirty="0" err="1">
                <a:solidFill>
                  <a:schemeClr val="bg1"/>
                </a:solidFill>
              </a:rPr>
              <a:t>mesto</a:t>
            </a:r>
            <a:r>
              <a:rPr lang="en-GB" dirty="0">
                <a:solidFill>
                  <a:schemeClr val="bg1"/>
                </a:solidFill>
              </a:rPr>
              <a:t> </a:t>
            </a:r>
            <a:r>
              <a:rPr lang="en-GB" dirty="0" err="1">
                <a:solidFill>
                  <a:schemeClr val="bg1"/>
                </a:solidFill>
              </a:rPr>
              <a:t>zauzeto</a:t>
            </a:r>
            <a:r>
              <a:rPr lang="en-GB" dirty="0">
                <a:solidFill>
                  <a:schemeClr val="bg1"/>
                </a:solidFill>
              </a:rPr>
              <a:t> </a:t>
            </a:r>
            <a:r>
              <a:rPr lang="en-GB" dirty="0" err="1">
                <a:solidFill>
                  <a:schemeClr val="bg1"/>
                </a:solidFill>
              </a:rPr>
              <a:t>odredjenom</a:t>
            </a:r>
            <a:r>
              <a:rPr lang="en-GB" dirty="0">
                <a:solidFill>
                  <a:schemeClr val="bg1"/>
                </a:solidFill>
              </a:rPr>
              <a:t> </a:t>
            </a:r>
            <a:r>
              <a:rPr lang="en-GB" dirty="0" err="1">
                <a:solidFill>
                  <a:schemeClr val="bg1"/>
                </a:solidFill>
              </a:rPr>
              <a:t>bojom</a:t>
            </a:r>
            <a:r>
              <a:rPr lang="en-GB" dirty="0">
                <a:solidFill>
                  <a:schemeClr val="bg1"/>
                </a:solidFill>
              </a:rPr>
              <a:t>. </a:t>
            </a:r>
            <a:r>
              <a:rPr lang="en-GB" dirty="0" err="1">
                <a:solidFill>
                  <a:schemeClr val="bg1"/>
                </a:solidFill>
              </a:rPr>
              <a:t>Olaksava</a:t>
            </a:r>
            <a:r>
              <a:rPr lang="en-GB" dirty="0">
                <a:solidFill>
                  <a:schemeClr val="bg1"/>
                </a:solidFill>
              </a:rPr>
              <a:t> </a:t>
            </a:r>
            <a:r>
              <a:rPr lang="en-GB" dirty="0" err="1">
                <a:solidFill>
                  <a:schemeClr val="bg1"/>
                </a:solidFill>
              </a:rPr>
              <a:t>napad</a:t>
            </a:r>
            <a:r>
              <a:rPr lang="en-GB" dirty="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1416245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solidFill>
                  <a:schemeClr val="bg1"/>
                </a:solidFill>
              </a:rPr>
              <a:t>Sah</a:t>
            </a:r>
            <a:r>
              <a:rPr lang="en-GB" dirty="0">
                <a:solidFill>
                  <a:schemeClr val="bg1"/>
                </a:solidFill>
              </a:rPr>
              <a:t> </a:t>
            </a:r>
            <a:r>
              <a:rPr lang="en-GB" dirty="0" err="1">
                <a:solidFill>
                  <a:schemeClr val="bg1"/>
                </a:solidFill>
              </a:rPr>
              <a:t>funkcionalnosti</a:t>
            </a:r>
            <a:endParaRPr lang="en-US" dirty="0">
              <a:solidFill>
                <a:schemeClr val="bg1"/>
              </a:solidFill>
            </a:endParaRPr>
          </a:p>
        </p:txBody>
      </p:sp>
      <p:sp>
        <p:nvSpPr>
          <p:cNvPr id="3" name="Content Placeholder 2"/>
          <p:cNvSpPr>
            <a:spLocks noGrp="1"/>
          </p:cNvSpPr>
          <p:nvPr>
            <p:ph idx="1"/>
          </p:nvPr>
        </p:nvSpPr>
        <p:spPr/>
        <p:txBody>
          <a:bodyPr/>
          <a:lstStyle/>
          <a:p>
            <a:r>
              <a:rPr lang="en-GB" dirty="0" err="1">
                <a:solidFill>
                  <a:schemeClr val="bg1"/>
                </a:solidFill>
              </a:rPr>
              <a:t>Postoji</a:t>
            </a:r>
            <a:r>
              <a:rPr lang="en-GB" dirty="0">
                <a:solidFill>
                  <a:schemeClr val="bg1"/>
                </a:solidFill>
              </a:rPr>
              <a:t> </a:t>
            </a:r>
            <a:r>
              <a:rPr lang="en-GB" dirty="0" err="1">
                <a:solidFill>
                  <a:schemeClr val="bg1"/>
                </a:solidFill>
              </a:rPr>
              <a:t>jos</a:t>
            </a:r>
            <a:r>
              <a:rPr lang="en-GB" dirty="0">
                <a:solidFill>
                  <a:schemeClr val="bg1"/>
                </a:solidFill>
              </a:rPr>
              <a:t> </a:t>
            </a:r>
            <a:r>
              <a:rPr lang="en-GB" dirty="0" err="1">
                <a:solidFill>
                  <a:schemeClr val="bg1"/>
                </a:solidFill>
              </a:rPr>
              <a:t>nekoliko</a:t>
            </a:r>
            <a:r>
              <a:rPr lang="en-GB" dirty="0">
                <a:solidFill>
                  <a:schemeClr val="bg1"/>
                </a:solidFill>
              </a:rPr>
              <a:t> </a:t>
            </a:r>
            <a:r>
              <a:rPr lang="en-GB" dirty="0" err="1">
                <a:solidFill>
                  <a:schemeClr val="bg1"/>
                </a:solidFill>
              </a:rPr>
              <a:t>metoda</a:t>
            </a:r>
            <a:r>
              <a:rPr lang="en-GB" dirty="0">
                <a:solidFill>
                  <a:schemeClr val="bg1"/>
                </a:solidFill>
              </a:rPr>
              <a:t> </a:t>
            </a:r>
            <a:r>
              <a:rPr lang="en-GB" dirty="0" err="1">
                <a:solidFill>
                  <a:schemeClr val="bg1"/>
                </a:solidFill>
              </a:rPr>
              <a:t>koje</a:t>
            </a:r>
            <a:r>
              <a:rPr lang="en-GB" dirty="0">
                <a:solidFill>
                  <a:schemeClr val="bg1"/>
                </a:solidFill>
              </a:rPr>
              <a:t> </a:t>
            </a:r>
            <a:r>
              <a:rPr lang="en-GB" dirty="0" err="1">
                <a:solidFill>
                  <a:schemeClr val="bg1"/>
                </a:solidFill>
              </a:rPr>
              <a:t>olaksavaju</a:t>
            </a:r>
            <a:r>
              <a:rPr lang="en-GB" dirty="0">
                <a:solidFill>
                  <a:schemeClr val="bg1"/>
                </a:solidFill>
              </a:rPr>
              <a:t> rad </a:t>
            </a:r>
            <a:r>
              <a:rPr lang="en-GB" dirty="0" err="1">
                <a:solidFill>
                  <a:schemeClr val="bg1"/>
                </a:solidFill>
              </a:rPr>
              <a:t>programa</a:t>
            </a:r>
            <a:r>
              <a:rPr lang="en-GB" dirty="0">
                <a:solidFill>
                  <a:schemeClr val="bg1"/>
                </a:solidFill>
              </a:rPr>
              <a:t> </a:t>
            </a:r>
            <a:r>
              <a:rPr lang="en-GB" dirty="0" err="1">
                <a:solidFill>
                  <a:schemeClr val="bg1"/>
                </a:solidFill>
              </a:rPr>
              <a:t>ali</a:t>
            </a:r>
            <a:r>
              <a:rPr lang="en-GB" dirty="0">
                <a:solidFill>
                  <a:schemeClr val="bg1"/>
                </a:solidFill>
              </a:rPr>
              <a:t> </a:t>
            </a:r>
            <a:r>
              <a:rPr lang="en-GB" dirty="0" err="1">
                <a:solidFill>
                  <a:schemeClr val="bg1"/>
                </a:solidFill>
              </a:rPr>
              <a:t>jedna</a:t>
            </a:r>
            <a:r>
              <a:rPr lang="en-GB" dirty="0">
                <a:solidFill>
                  <a:schemeClr val="bg1"/>
                </a:solidFill>
              </a:rPr>
              <a:t> od </a:t>
            </a:r>
            <a:r>
              <a:rPr lang="en-GB" dirty="0" err="1">
                <a:solidFill>
                  <a:schemeClr val="bg1"/>
                </a:solidFill>
              </a:rPr>
              <a:t>vaznijih</a:t>
            </a:r>
            <a:r>
              <a:rPr lang="en-GB" dirty="0">
                <a:solidFill>
                  <a:schemeClr val="bg1"/>
                </a:solidFill>
              </a:rPr>
              <a:t> je </a:t>
            </a:r>
            <a:r>
              <a:rPr lang="en-GB" dirty="0" err="1">
                <a:solidFill>
                  <a:schemeClr val="bg1"/>
                </a:solidFill>
              </a:rPr>
              <a:t>pravljenje</a:t>
            </a:r>
            <a:r>
              <a:rPr lang="en-GB" dirty="0">
                <a:solidFill>
                  <a:schemeClr val="bg1"/>
                </a:solidFill>
              </a:rPr>
              <a:t> </a:t>
            </a:r>
            <a:r>
              <a:rPr lang="en-GB" dirty="0" err="1">
                <a:solidFill>
                  <a:schemeClr val="bg1"/>
                </a:solidFill>
              </a:rPr>
              <a:t>poteza</a:t>
            </a:r>
            <a:r>
              <a:rPr lang="en-GB" dirty="0">
                <a:solidFill>
                  <a:schemeClr val="bg1"/>
                </a:solidFill>
              </a:rPr>
              <a:t>.</a:t>
            </a:r>
            <a:endParaRPr lang="en-US" dirty="0">
              <a:solidFill>
                <a:schemeClr val="bg1"/>
              </a:solidFill>
            </a:endParaRPr>
          </a:p>
        </p:txBody>
      </p:sp>
      <p:pic>
        <p:nvPicPr>
          <p:cNvPr id="6" name="Picture 5"/>
          <p:cNvPicPr>
            <a:picLocks noChangeAspect="1"/>
          </p:cNvPicPr>
          <p:nvPr/>
        </p:nvPicPr>
        <p:blipFill>
          <a:blip r:embed="rId3"/>
          <a:stretch>
            <a:fillRect/>
          </a:stretch>
        </p:blipFill>
        <p:spPr>
          <a:xfrm>
            <a:off x="838200" y="2677085"/>
            <a:ext cx="3667125" cy="3009900"/>
          </a:xfrm>
          <a:prstGeom prst="rect">
            <a:avLst/>
          </a:prstGeom>
        </p:spPr>
      </p:pic>
      <p:pic>
        <p:nvPicPr>
          <p:cNvPr id="7" name="Picture 6"/>
          <p:cNvPicPr>
            <a:picLocks noChangeAspect="1"/>
          </p:cNvPicPr>
          <p:nvPr/>
        </p:nvPicPr>
        <p:blipFill>
          <a:blip r:embed="rId4"/>
          <a:stretch>
            <a:fillRect/>
          </a:stretch>
        </p:blipFill>
        <p:spPr>
          <a:xfrm>
            <a:off x="5831541" y="3124760"/>
            <a:ext cx="3200400" cy="2562225"/>
          </a:xfrm>
          <a:prstGeom prst="rect">
            <a:avLst/>
          </a:prstGeom>
        </p:spPr>
      </p:pic>
      <p:sp>
        <p:nvSpPr>
          <p:cNvPr id="8" name="TextBox 7"/>
          <p:cNvSpPr txBox="1"/>
          <p:nvPr/>
        </p:nvSpPr>
        <p:spPr>
          <a:xfrm>
            <a:off x="6382870" y="2672040"/>
            <a:ext cx="1646989" cy="369332"/>
          </a:xfrm>
          <a:prstGeom prst="rect">
            <a:avLst/>
          </a:prstGeom>
          <a:noFill/>
        </p:spPr>
        <p:txBody>
          <a:bodyPr wrap="none" rtlCol="0">
            <a:spAutoFit/>
          </a:bodyPr>
          <a:lstStyle/>
          <a:p>
            <a:r>
              <a:rPr lang="en-GB" dirty="0" err="1">
                <a:solidFill>
                  <a:schemeClr val="bg1"/>
                </a:solidFill>
              </a:rPr>
              <a:t>Posebne</a:t>
            </a:r>
            <a:r>
              <a:rPr lang="en-GB" dirty="0">
                <a:solidFill>
                  <a:schemeClr val="bg1"/>
                </a:solidFill>
              </a:rPr>
              <a:t> figure:</a:t>
            </a:r>
            <a:endParaRPr lang="en-US" dirty="0">
              <a:solidFill>
                <a:schemeClr val="bg1"/>
              </a:solidFill>
            </a:endParaRPr>
          </a:p>
        </p:txBody>
      </p:sp>
      <p:sp>
        <p:nvSpPr>
          <p:cNvPr id="9" name="TextBox 8"/>
          <p:cNvSpPr txBox="1"/>
          <p:nvPr/>
        </p:nvSpPr>
        <p:spPr>
          <a:xfrm>
            <a:off x="7924800" y="2672040"/>
            <a:ext cx="594715" cy="369332"/>
          </a:xfrm>
          <a:prstGeom prst="rect">
            <a:avLst/>
          </a:prstGeom>
          <a:noFill/>
        </p:spPr>
        <p:txBody>
          <a:bodyPr wrap="none" rtlCol="0">
            <a:spAutoFit/>
          </a:bodyPr>
          <a:lstStyle/>
          <a:p>
            <a:r>
              <a:rPr lang="en-GB" dirty="0" err="1">
                <a:solidFill>
                  <a:schemeClr val="bg1"/>
                </a:solidFill>
              </a:rPr>
              <a:t>Kralj</a:t>
            </a:r>
            <a:endParaRPr lang="en-US" dirty="0">
              <a:solidFill>
                <a:schemeClr val="bg1"/>
              </a:solidFill>
            </a:endParaRPr>
          </a:p>
        </p:txBody>
      </p:sp>
      <p:pic>
        <p:nvPicPr>
          <p:cNvPr id="10" name="Picture 9"/>
          <p:cNvPicPr>
            <a:picLocks noChangeAspect="1"/>
          </p:cNvPicPr>
          <p:nvPr/>
        </p:nvPicPr>
        <p:blipFill>
          <a:blip r:embed="rId5"/>
          <a:stretch>
            <a:fillRect/>
          </a:stretch>
        </p:blipFill>
        <p:spPr>
          <a:xfrm>
            <a:off x="5831541" y="3124760"/>
            <a:ext cx="2828925" cy="1695450"/>
          </a:xfrm>
          <a:prstGeom prst="rect">
            <a:avLst/>
          </a:prstGeom>
        </p:spPr>
      </p:pic>
      <p:sp>
        <p:nvSpPr>
          <p:cNvPr id="11" name="TextBox 10"/>
          <p:cNvSpPr txBox="1"/>
          <p:nvPr/>
        </p:nvSpPr>
        <p:spPr>
          <a:xfrm>
            <a:off x="7924800" y="2681562"/>
            <a:ext cx="520014" cy="369332"/>
          </a:xfrm>
          <a:prstGeom prst="rect">
            <a:avLst/>
          </a:prstGeom>
          <a:noFill/>
        </p:spPr>
        <p:txBody>
          <a:bodyPr wrap="none" rtlCol="0">
            <a:spAutoFit/>
          </a:bodyPr>
          <a:lstStyle/>
          <a:p>
            <a:r>
              <a:rPr lang="en-GB" dirty="0">
                <a:solidFill>
                  <a:schemeClr val="bg1"/>
                </a:solidFill>
              </a:rPr>
              <a:t>Top</a:t>
            </a:r>
            <a:endParaRPr lang="en-US" dirty="0">
              <a:solidFill>
                <a:schemeClr val="bg1"/>
              </a:solidFill>
            </a:endParaRPr>
          </a:p>
        </p:txBody>
      </p:sp>
      <p:pic>
        <p:nvPicPr>
          <p:cNvPr id="12" name="Picture 11"/>
          <p:cNvPicPr>
            <a:picLocks noChangeAspect="1"/>
          </p:cNvPicPr>
          <p:nvPr/>
        </p:nvPicPr>
        <p:blipFill>
          <a:blip r:embed="rId6"/>
          <a:stretch>
            <a:fillRect/>
          </a:stretch>
        </p:blipFill>
        <p:spPr>
          <a:xfrm>
            <a:off x="5836583" y="3134282"/>
            <a:ext cx="2486025" cy="2905125"/>
          </a:xfrm>
          <a:prstGeom prst="rect">
            <a:avLst/>
          </a:prstGeom>
        </p:spPr>
      </p:pic>
      <p:sp>
        <p:nvSpPr>
          <p:cNvPr id="13" name="TextBox 12"/>
          <p:cNvSpPr txBox="1"/>
          <p:nvPr/>
        </p:nvSpPr>
        <p:spPr>
          <a:xfrm>
            <a:off x="7919671" y="2687960"/>
            <a:ext cx="599844" cy="369332"/>
          </a:xfrm>
          <a:prstGeom prst="rect">
            <a:avLst/>
          </a:prstGeom>
          <a:noFill/>
        </p:spPr>
        <p:txBody>
          <a:bodyPr wrap="none" rtlCol="0">
            <a:spAutoFit/>
          </a:bodyPr>
          <a:lstStyle/>
          <a:p>
            <a:r>
              <a:rPr lang="en-GB" dirty="0" err="1">
                <a:solidFill>
                  <a:schemeClr val="bg1"/>
                </a:solidFill>
              </a:rPr>
              <a:t>Piun</a:t>
            </a:r>
            <a:endParaRPr lang="en-US" dirty="0">
              <a:solidFill>
                <a:schemeClr val="bg1"/>
              </a:solidFill>
            </a:endParaRPr>
          </a:p>
        </p:txBody>
      </p:sp>
    </p:spTree>
    <p:extLst>
      <p:ext uri="{BB962C8B-B14F-4D97-AF65-F5344CB8AC3E}">
        <p14:creationId xmlns:p14="http://schemas.microsoft.com/office/powerpoint/2010/main" val="228159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3DA8983-3D4C-4A0D-AC5E-705654191843}"/>
              </a:ext>
            </a:extLst>
          </p:cNvPr>
          <p:cNvSpPr>
            <a:spLocks noGrp="1"/>
          </p:cNvSpPr>
          <p:nvPr>
            <p:ph type="title"/>
          </p:nvPr>
        </p:nvSpPr>
        <p:spPr>
          <a:xfrm>
            <a:off x="833002" y="365125"/>
            <a:ext cx="10520702" cy="1325563"/>
          </a:xfrm>
        </p:spPr>
        <p:txBody>
          <a:bodyPr>
            <a:normAutofit/>
          </a:bodyPr>
          <a:lstStyle/>
          <a:p>
            <a:r>
              <a:rPr lang="sr-Latn-RS">
                <a:solidFill>
                  <a:srgbClr val="FFFFFF"/>
                </a:solidFill>
              </a:rPr>
              <a:t>Pregled prezentacije :</a:t>
            </a:r>
            <a:endParaRPr lang="en-US">
              <a:solidFill>
                <a:srgbClr val="FFFFFF"/>
              </a:solidFill>
            </a:endParaRPr>
          </a:p>
        </p:txBody>
      </p:sp>
      <p:sp>
        <p:nvSpPr>
          <p:cNvPr id="28" name="Content Placeholder 2">
            <a:extLst>
              <a:ext uri="{FF2B5EF4-FFF2-40B4-BE49-F238E27FC236}">
                <a16:creationId xmlns:a16="http://schemas.microsoft.com/office/drawing/2014/main" id="{AA957E32-2C11-4BFD-8F60-74362FC7BC74}"/>
              </a:ext>
            </a:extLst>
          </p:cNvPr>
          <p:cNvSpPr>
            <a:spLocks noGrp="1"/>
          </p:cNvSpPr>
          <p:nvPr>
            <p:ph idx="1"/>
          </p:nvPr>
        </p:nvSpPr>
        <p:spPr>
          <a:xfrm>
            <a:off x="838201" y="2022601"/>
            <a:ext cx="10515598" cy="4154361"/>
          </a:xfrm>
        </p:spPr>
        <p:txBody>
          <a:bodyPr>
            <a:normAutofit/>
          </a:bodyPr>
          <a:lstStyle/>
          <a:p>
            <a:pPr marL="0" indent="0">
              <a:buNone/>
            </a:pPr>
            <a:r>
              <a:rPr lang="sr-Latn-RS" sz="2000">
                <a:solidFill>
                  <a:srgbClr val="FFFFFF"/>
                </a:solidFill>
              </a:rPr>
              <a:t>1)Kratka istorija i zanimljive činjenice.</a:t>
            </a:r>
          </a:p>
          <a:p>
            <a:pPr marL="0" indent="0">
              <a:buNone/>
            </a:pPr>
            <a:r>
              <a:rPr lang="sr-Latn-RS" sz="2000">
                <a:solidFill>
                  <a:srgbClr val="FFFFFF"/>
                </a:solidFill>
              </a:rPr>
              <a:t>2)Deo koda šahovske aplikacije koji se odnosi na veštačku inteligenciju :</a:t>
            </a:r>
          </a:p>
          <a:p>
            <a:pPr marL="0" indent="0">
              <a:buNone/>
            </a:pPr>
            <a:r>
              <a:rPr lang="sr-Latn-RS" sz="2000">
                <a:solidFill>
                  <a:srgbClr val="FFFFFF"/>
                </a:solidFill>
              </a:rPr>
              <a:t>        -Algoritmi pretrage </a:t>
            </a:r>
          </a:p>
          <a:p>
            <a:pPr marL="0" indent="0">
              <a:buNone/>
            </a:pPr>
            <a:r>
              <a:rPr lang="sr-Latn-RS" sz="2000">
                <a:solidFill>
                  <a:srgbClr val="FFFFFF"/>
                </a:solidFill>
              </a:rPr>
              <a:t>        -MINMAX</a:t>
            </a:r>
          </a:p>
          <a:p>
            <a:pPr marL="0" indent="0">
              <a:buNone/>
            </a:pPr>
            <a:r>
              <a:rPr lang="sr-Latn-RS" sz="2000">
                <a:solidFill>
                  <a:srgbClr val="FFFFFF"/>
                </a:solidFill>
              </a:rPr>
              <a:t>        -Evaluate , BlockedPawns , DoublePawns, IsolatedPawns</a:t>
            </a:r>
          </a:p>
          <a:p>
            <a:pPr marL="0" indent="0">
              <a:buNone/>
            </a:pPr>
            <a:r>
              <a:rPr lang="sr-Latn-RS" sz="2000">
                <a:solidFill>
                  <a:srgbClr val="FFFFFF"/>
                </a:solidFill>
              </a:rPr>
              <a:t>3)Deo operativnog koda šahovske aplikacije</a:t>
            </a:r>
          </a:p>
          <a:p>
            <a:pPr marL="0" indent="0">
              <a:buNone/>
            </a:pPr>
            <a:r>
              <a:rPr lang="sr-Latn-RS" sz="2000">
                <a:solidFill>
                  <a:srgbClr val="FFFFFF"/>
                </a:solidFill>
              </a:rPr>
              <a:t>4)GUI deo koda aplikacije</a:t>
            </a:r>
          </a:p>
          <a:p>
            <a:pPr marL="0" indent="0">
              <a:buNone/>
            </a:pPr>
            <a:endParaRPr lang="sr-Latn-RS" sz="2000">
              <a:solidFill>
                <a:srgbClr val="FFFFFF"/>
              </a:solidFill>
            </a:endParaRPr>
          </a:p>
        </p:txBody>
      </p:sp>
    </p:spTree>
    <p:extLst>
      <p:ext uri="{BB962C8B-B14F-4D97-AF65-F5344CB8AC3E}">
        <p14:creationId xmlns:p14="http://schemas.microsoft.com/office/powerpoint/2010/main" val="210145968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solidFill>
                  <a:schemeClr val="bg1"/>
                </a:solidFill>
              </a:rPr>
              <a:t>Sah</a:t>
            </a:r>
            <a:r>
              <a:rPr lang="en-GB" dirty="0">
                <a:solidFill>
                  <a:schemeClr val="bg1"/>
                </a:solidFill>
              </a:rPr>
              <a:t> </a:t>
            </a:r>
            <a:r>
              <a:rPr lang="en-GB" dirty="0" err="1">
                <a:solidFill>
                  <a:schemeClr val="bg1"/>
                </a:solidFill>
              </a:rPr>
              <a:t>funkcionalnosti</a:t>
            </a:r>
            <a:endParaRPr lang="en-US" dirty="0">
              <a:solidFill>
                <a:schemeClr val="bg1"/>
              </a:solidFill>
            </a:endParaRPr>
          </a:p>
        </p:txBody>
      </p:sp>
      <p:sp>
        <p:nvSpPr>
          <p:cNvPr id="3" name="Content Placeholder 2"/>
          <p:cNvSpPr>
            <a:spLocks noGrp="1"/>
          </p:cNvSpPr>
          <p:nvPr>
            <p:ph idx="1"/>
          </p:nvPr>
        </p:nvSpPr>
        <p:spPr/>
        <p:txBody>
          <a:bodyPr/>
          <a:lstStyle/>
          <a:p>
            <a:r>
              <a:rPr lang="en-GB" dirty="0" err="1">
                <a:solidFill>
                  <a:schemeClr val="bg1"/>
                </a:solidFill>
              </a:rPr>
              <a:t>Isto</a:t>
            </a:r>
            <a:r>
              <a:rPr lang="en-GB" dirty="0">
                <a:solidFill>
                  <a:schemeClr val="bg1"/>
                </a:solidFill>
              </a:rPr>
              <a:t> </a:t>
            </a:r>
            <a:r>
              <a:rPr lang="en-GB" dirty="0" err="1">
                <a:solidFill>
                  <a:schemeClr val="bg1"/>
                </a:solidFill>
              </a:rPr>
              <a:t>vazna</a:t>
            </a:r>
            <a:r>
              <a:rPr lang="en-GB" dirty="0">
                <a:solidFill>
                  <a:schemeClr val="bg1"/>
                </a:solidFill>
              </a:rPr>
              <a:t> </a:t>
            </a:r>
            <a:r>
              <a:rPr lang="en-GB" dirty="0" err="1">
                <a:solidFill>
                  <a:schemeClr val="bg1"/>
                </a:solidFill>
              </a:rPr>
              <a:t>metoda</a:t>
            </a:r>
            <a:r>
              <a:rPr lang="en-GB" dirty="0">
                <a:solidFill>
                  <a:schemeClr val="bg1"/>
                </a:solidFill>
              </a:rPr>
              <a:t> </a:t>
            </a:r>
            <a:r>
              <a:rPr lang="en-GB" dirty="0" err="1">
                <a:solidFill>
                  <a:schemeClr val="bg1"/>
                </a:solidFill>
              </a:rPr>
              <a:t>za</a:t>
            </a:r>
            <a:r>
              <a:rPr lang="en-GB" dirty="0">
                <a:solidFill>
                  <a:schemeClr val="bg1"/>
                </a:solidFill>
              </a:rPr>
              <a:t> </a:t>
            </a:r>
            <a:r>
              <a:rPr lang="en-GB" dirty="0" err="1">
                <a:solidFill>
                  <a:schemeClr val="bg1"/>
                </a:solidFill>
              </a:rPr>
              <a:t>pomeranje</a:t>
            </a:r>
            <a:r>
              <a:rPr lang="en-GB" dirty="0">
                <a:solidFill>
                  <a:schemeClr val="bg1"/>
                </a:solidFill>
              </a:rPr>
              <a:t> a I </a:t>
            </a:r>
            <a:r>
              <a:rPr lang="en-GB" dirty="0" err="1">
                <a:solidFill>
                  <a:schemeClr val="bg1"/>
                </a:solidFill>
              </a:rPr>
              <a:t>za</a:t>
            </a:r>
            <a:r>
              <a:rPr lang="en-GB" dirty="0">
                <a:solidFill>
                  <a:schemeClr val="bg1"/>
                </a:solidFill>
              </a:rPr>
              <a:t> AI je </a:t>
            </a:r>
            <a:r>
              <a:rPr lang="en-GB" dirty="0" err="1">
                <a:solidFill>
                  <a:schemeClr val="bg1"/>
                </a:solidFill>
              </a:rPr>
              <a:t>nalazenje</a:t>
            </a:r>
            <a:r>
              <a:rPr lang="en-GB" dirty="0">
                <a:solidFill>
                  <a:schemeClr val="bg1"/>
                </a:solidFill>
              </a:rPr>
              <a:t> </a:t>
            </a:r>
            <a:r>
              <a:rPr lang="en-GB" dirty="0" err="1">
                <a:solidFill>
                  <a:schemeClr val="bg1"/>
                </a:solidFill>
              </a:rPr>
              <a:t>mogucih</a:t>
            </a:r>
            <a:r>
              <a:rPr lang="en-GB" dirty="0">
                <a:solidFill>
                  <a:schemeClr val="bg1"/>
                </a:solidFill>
              </a:rPr>
              <a:t> </a:t>
            </a:r>
            <a:r>
              <a:rPr lang="en-GB" dirty="0" err="1">
                <a:solidFill>
                  <a:schemeClr val="bg1"/>
                </a:solidFill>
              </a:rPr>
              <a:t>mesta</a:t>
            </a:r>
            <a:r>
              <a:rPr lang="en-GB" dirty="0">
                <a:solidFill>
                  <a:schemeClr val="bg1"/>
                </a:solidFill>
              </a:rPr>
              <a:t> </a:t>
            </a:r>
            <a:r>
              <a:rPr lang="en-GB" dirty="0" err="1">
                <a:solidFill>
                  <a:schemeClr val="bg1"/>
                </a:solidFill>
              </a:rPr>
              <a:t>na</a:t>
            </a:r>
            <a:r>
              <a:rPr lang="en-GB" dirty="0">
                <a:solidFill>
                  <a:schemeClr val="bg1"/>
                </a:solidFill>
              </a:rPr>
              <a:t> </a:t>
            </a:r>
            <a:r>
              <a:rPr lang="en-GB" dirty="0" err="1">
                <a:solidFill>
                  <a:schemeClr val="bg1"/>
                </a:solidFill>
              </a:rPr>
              <a:t>koje</a:t>
            </a:r>
            <a:r>
              <a:rPr lang="en-GB" dirty="0">
                <a:solidFill>
                  <a:schemeClr val="bg1"/>
                </a:solidFill>
              </a:rPr>
              <a:t> </a:t>
            </a:r>
            <a:r>
              <a:rPr lang="en-GB" dirty="0" err="1">
                <a:solidFill>
                  <a:schemeClr val="bg1"/>
                </a:solidFill>
              </a:rPr>
              <a:t>figura</a:t>
            </a:r>
            <a:r>
              <a:rPr lang="en-GB" dirty="0">
                <a:solidFill>
                  <a:schemeClr val="bg1"/>
                </a:solidFill>
              </a:rPr>
              <a:t> </a:t>
            </a:r>
            <a:r>
              <a:rPr lang="en-GB" dirty="0" err="1">
                <a:solidFill>
                  <a:schemeClr val="bg1"/>
                </a:solidFill>
              </a:rPr>
              <a:t>moze</a:t>
            </a:r>
            <a:r>
              <a:rPr lang="en-GB" dirty="0">
                <a:solidFill>
                  <a:schemeClr val="bg1"/>
                </a:solidFill>
              </a:rPr>
              <a:t> da se </a:t>
            </a:r>
            <a:r>
              <a:rPr lang="en-GB" dirty="0" err="1">
                <a:solidFill>
                  <a:schemeClr val="bg1"/>
                </a:solidFill>
              </a:rPr>
              <a:t>pomeri</a:t>
            </a:r>
            <a:r>
              <a:rPr lang="en-GB" dirty="0">
                <a:solidFill>
                  <a:schemeClr val="bg1"/>
                </a:solidFill>
              </a:rPr>
              <a:t>.</a:t>
            </a:r>
            <a:endParaRPr lang="en-US" dirty="0">
              <a:solidFill>
                <a:schemeClr val="bg1"/>
              </a:solidFill>
            </a:endParaRPr>
          </a:p>
        </p:txBody>
      </p:sp>
      <p:sp>
        <p:nvSpPr>
          <p:cNvPr id="4" name="TextBox 3"/>
          <p:cNvSpPr txBox="1"/>
          <p:nvPr/>
        </p:nvSpPr>
        <p:spPr>
          <a:xfrm>
            <a:off x="838200" y="2761130"/>
            <a:ext cx="822726" cy="369332"/>
          </a:xfrm>
          <a:prstGeom prst="rect">
            <a:avLst/>
          </a:prstGeom>
          <a:noFill/>
        </p:spPr>
        <p:txBody>
          <a:bodyPr wrap="none" rtlCol="0">
            <a:spAutoFit/>
          </a:bodyPr>
          <a:lstStyle/>
          <a:p>
            <a:r>
              <a:rPr lang="en-GB" dirty="0" err="1">
                <a:solidFill>
                  <a:schemeClr val="bg1"/>
                </a:solidFill>
              </a:rPr>
              <a:t>Figura</a:t>
            </a:r>
            <a:r>
              <a:rPr lang="en-GB" dirty="0">
                <a:solidFill>
                  <a:schemeClr val="bg1"/>
                </a:solidFill>
              </a:rPr>
              <a:t>:</a:t>
            </a:r>
            <a:endParaRPr lang="en-US" dirty="0">
              <a:solidFill>
                <a:schemeClr val="bg1"/>
              </a:solidFill>
            </a:endParaRPr>
          </a:p>
        </p:txBody>
      </p:sp>
      <p:pic>
        <p:nvPicPr>
          <p:cNvPr id="5" name="Picture 4"/>
          <p:cNvPicPr>
            <a:picLocks noChangeAspect="1"/>
          </p:cNvPicPr>
          <p:nvPr/>
        </p:nvPicPr>
        <p:blipFill>
          <a:blip r:embed="rId3"/>
          <a:stretch>
            <a:fillRect/>
          </a:stretch>
        </p:blipFill>
        <p:spPr>
          <a:xfrm>
            <a:off x="838200" y="3204042"/>
            <a:ext cx="3372971" cy="3236755"/>
          </a:xfrm>
          <a:prstGeom prst="rect">
            <a:avLst/>
          </a:prstGeom>
        </p:spPr>
      </p:pic>
      <p:sp>
        <p:nvSpPr>
          <p:cNvPr id="6" name="TextBox 5"/>
          <p:cNvSpPr txBox="1"/>
          <p:nvPr/>
        </p:nvSpPr>
        <p:spPr>
          <a:xfrm>
            <a:off x="2224763" y="2767242"/>
            <a:ext cx="599844" cy="369332"/>
          </a:xfrm>
          <a:prstGeom prst="rect">
            <a:avLst/>
          </a:prstGeom>
          <a:noFill/>
        </p:spPr>
        <p:txBody>
          <a:bodyPr wrap="none" rtlCol="0">
            <a:spAutoFit/>
          </a:bodyPr>
          <a:lstStyle/>
          <a:p>
            <a:r>
              <a:rPr lang="en-GB" dirty="0" err="1">
                <a:solidFill>
                  <a:schemeClr val="bg1"/>
                </a:solidFill>
              </a:rPr>
              <a:t>Piun</a:t>
            </a: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4558553" y="3204042"/>
            <a:ext cx="2918012" cy="3420903"/>
          </a:xfrm>
          <a:prstGeom prst="rect">
            <a:avLst/>
          </a:prstGeom>
        </p:spPr>
      </p:pic>
      <p:sp>
        <p:nvSpPr>
          <p:cNvPr id="10" name="TextBox 9"/>
          <p:cNvSpPr txBox="1"/>
          <p:nvPr/>
        </p:nvSpPr>
        <p:spPr>
          <a:xfrm>
            <a:off x="5727342" y="2767242"/>
            <a:ext cx="520014" cy="369332"/>
          </a:xfrm>
          <a:prstGeom prst="rect">
            <a:avLst/>
          </a:prstGeom>
          <a:noFill/>
        </p:spPr>
        <p:txBody>
          <a:bodyPr wrap="none" rtlCol="0">
            <a:spAutoFit/>
          </a:bodyPr>
          <a:lstStyle/>
          <a:p>
            <a:r>
              <a:rPr lang="en-GB" dirty="0">
                <a:solidFill>
                  <a:schemeClr val="bg1"/>
                </a:solidFill>
              </a:rPr>
              <a:t>Top</a:t>
            </a:r>
            <a:endParaRPr lang="en-US" dirty="0">
              <a:solidFill>
                <a:schemeClr val="bg1"/>
              </a:solidFill>
            </a:endParaRPr>
          </a:p>
        </p:txBody>
      </p:sp>
      <p:pic>
        <p:nvPicPr>
          <p:cNvPr id="11" name="Picture 10"/>
          <p:cNvPicPr>
            <a:picLocks noChangeAspect="1"/>
          </p:cNvPicPr>
          <p:nvPr/>
        </p:nvPicPr>
        <p:blipFill>
          <a:blip r:embed="rId5"/>
          <a:stretch>
            <a:fillRect/>
          </a:stretch>
        </p:blipFill>
        <p:spPr>
          <a:xfrm>
            <a:off x="7650536" y="3204042"/>
            <a:ext cx="4295775" cy="1666875"/>
          </a:xfrm>
          <a:prstGeom prst="rect">
            <a:avLst/>
          </a:prstGeom>
        </p:spPr>
      </p:pic>
      <p:sp>
        <p:nvSpPr>
          <p:cNvPr id="12" name="TextBox 11"/>
          <p:cNvSpPr txBox="1"/>
          <p:nvPr/>
        </p:nvSpPr>
        <p:spPr>
          <a:xfrm>
            <a:off x="9498982" y="2755542"/>
            <a:ext cx="598882" cy="369332"/>
          </a:xfrm>
          <a:prstGeom prst="rect">
            <a:avLst/>
          </a:prstGeom>
          <a:noFill/>
        </p:spPr>
        <p:txBody>
          <a:bodyPr wrap="none" rtlCol="0">
            <a:spAutoFit/>
          </a:bodyPr>
          <a:lstStyle/>
          <a:p>
            <a:r>
              <a:rPr lang="en-GB" dirty="0" err="1">
                <a:solidFill>
                  <a:schemeClr val="bg1"/>
                </a:solidFill>
              </a:rPr>
              <a:t>Konj</a:t>
            </a:r>
            <a:endParaRPr lang="en-US" dirty="0">
              <a:solidFill>
                <a:schemeClr val="bg1"/>
              </a:solidFill>
            </a:endParaRPr>
          </a:p>
        </p:txBody>
      </p:sp>
      <p:pic>
        <p:nvPicPr>
          <p:cNvPr id="13" name="Picture 12"/>
          <p:cNvPicPr>
            <a:picLocks noChangeAspect="1"/>
          </p:cNvPicPr>
          <p:nvPr/>
        </p:nvPicPr>
        <p:blipFill>
          <a:blip r:embed="rId6"/>
          <a:stretch>
            <a:fillRect/>
          </a:stretch>
        </p:blipFill>
        <p:spPr>
          <a:xfrm>
            <a:off x="848858" y="3197930"/>
            <a:ext cx="4791075" cy="3143250"/>
          </a:xfrm>
          <a:prstGeom prst="rect">
            <a:avLst/>
          </a:prstGeom>
        </p:spPr>
      </p:pic>
      <p:sp>
        <p:nvSpPr>
          <p:cNvPr id="14" name="TextBox 13"/>
          <p:cNvSpPr txBox="1"/>
          <p:nvPr/>
        </p:nvSpPr>
        <p:spPr>
          <a:xfrm>
            <a:off x="2888175" y="2758095"/>
            <a:ext cx="712439" cy="369332"/>
          </a:xfrm>
          <a:prstGeom prst="rect">
            <a:avLst/>
          </a:prstGeom>
          <a:noFill/>
        </p:spPr>
        <p:txBody>
          <a:bodyPr wrap="none" rtlCol="0">
            <a:spAutoFit/>
          </a:bodyPr>
          <a:lstStyle/>
          <a:p>
            <a:r>
              <a:rPr lang="en-GB" dirty="0" err="1">
                <a:solidFill>
                  <a:schemeClr val="bg1"/>
                </a:solidFill>
              </a:rPr>
              <a:t>Lovac</a:t>
            </a:r>
            <a:endParaRPr lang="en-US" dirty="0">
              <a:solidFill>
                <a:schemeClr val="bg1"/>
              </a:solidFill>
            </a:endParaRPr>
          </a:p>
        </p:txBody>
      </p:sp>
      <p:pic>
        <p:nvPicPr>
          <p:cNvPr id="15" name="Picture 14"/>
          <p:cNvPicPr>
            <a:picLocks noChangeAspect="1"/>
          </p:cNvPicPr>
          <p:nvPr/>
        </p:nvPicPr>
        <p:blipFill>
          <a:blip r:embed="rId7"/>
          <a:stretch>
            <a:fillRect/>
          </a:stretch>
        </p:blipFill>
        <p:spPr>
          <a:xfrm>
            <a:off x="5762077" y="3210154"/>
            <a:ext cx="4124325" cy="1276350"/>
          </a:xfrm>
          <a:prstGeom prst="rect">
            <a:avLst/>
          </a:prstGeom>
        </p:spPr>
      </p:pic>
      <p:sp>
        <p:nvSpPr>
          <p:cNvPr id="16" name="TextBox 15"/>
          <p:cNvSpPr txBox="1"/>
          <p:nvPr/>
        </p:nvSpPr>
        <p:spPr>
          <a:xfrm>
            <a:off x="7397199" y="2755542"/>
            <a:ext cx="854080" cy="369332"/>
          </a:xfrm>
          <a:prstGeom prst="rect">
            <a:avLst/>
          </a:prstGeom>
          <a:noFill/>
        </p:spPr>
        <p:txBody>
          <a:bodyPr wrap="none" rtlCol="0">
            <a:spAutoFit/>
          </a:bodyPr>
          <a:lstStyle/>
          <a:p>
            <a:r>
              <a:rPr lang="en-GB" dirty="0" err="1">
                <a:solidFill>
                  <a:schemeClr val="bg1"/>
                </a:solidFill>
              </a:rPr>
              <a:t>Kraljica</a:t>
            </a:r>
            <a:endParaRPr lang="en-GB" dirty="0">
              <a:solidFill>
                <a:schemeClr val="bg1"/>
              </a:solidFill>
            </a:endParaRPr>
          </a:p>
        </p:txBody>
      </p:sp>
      <p:sp>
        <p:nvSpPr>
          <p:cNvPr id="17" name="TextBox 16"/>
          <p:cNvSpPr txBox="1"/>
          <p:nvPr/>
        </p:nvSpPr>
        <p:spPr>
          <a:xfrm>
            <a:off x="2092797" y="2767242"/>
            <a:ext cx="594715" cy="369332"/>
          </a:xfrm>
          <a:prstGeom prst="rect">
            <a:avLst/>
          </a:prstGeom>
          <a:noFill/>
        </p:spPr>
        <p:txBody>
          <a:bodyPr wrap="none" rtlCol="0">
            <a:spAutoFit/>
          </a:bodyPr>
          <a:lstStyle/>
          <a:p>
            <a:r>
              <a:rPr lang="en-GB" dirty="0" err="1">
                <a:solidFill>
                  <a:schemeClr val="bg1"/>
                </a:solidFill>
              </a:rPr>
              <a:t>Kralj</a:t>
            </a:r>
            <a:endParaRPr lang="en-US" dirty="0">
              <a:solidFill>
                <a:schemeClr val="bg1"/>
              </a:solidFill>
            </a:endParaRPr>
          </a:p>
        </p:txBody>
      </p:sp>
      <p:pic>
        <p:nvPicPr>
          <p:cNvPr id="18" name="Picture 17"/>
          <p:cNvPicPr>
            <a:picLocks noChangeAspect="1"/>
          </p:cNvPicPr>
          <p:nvPr/>
        </p:nvPicPr>
        <p:blipFill>
          <a:blip r:embed="rId8"/>
          <a:stretch>
            <a:fillRect/>
          </a:stretch>
        </p:blipFill>
        <p:spPr>
          <a:xfrm>
            <a:off x="843902" y="3197930"/>
            <a:ext cx="3090799" cy="3572661"/>
          </a:xfrm>
          <a:prstGeom prst="rect">
            <a:avLst/>
          </a:prstGeom>
        </p:spPr>
      </p:pic>
      <p:pic>
        <p:nvPicPr>
          <p:cNvPr id="19" name="Picture 18"/>
          <p:cNvPicPr>
            <a:picLocks noChangeAspect="1"/>
          </p:cNvPicPr>
          <p:nvPr/>
        </p:nvPicPr>
        <p:blipFill>
          <a:blip r:embed="rId9"/>
          <a:stretch>
            <a:fillRect/>
          </a:stretch>
        </p:blipFill>
        <p:spPr>
          <a:xfrm>
            <a:off x="4413364" y="3831058"/>
            <a:ext cx="2990850" cy="1952625"/>
          </a:xfrm>
          <a:prstGeom prst="rect">
            <a:avLst/>
          </a:prstGeom>
        </p:spPr>
      </p:pic>
      <p:sp>
        <p:nvSpPr>
          <p:cNvPr id="20" name="TextBox 19"/>
          <p:cNvSpPr txBox="1"/>
          <p:nvPr/>
        </p:nvSpPr>
        <p:spPr>
          <a:xfrm>
            <a:off x="4409526" y="3473090"/>
            <a:ext cx="2981457" cy="369332"/>
          </a:xfrm>
          <a:prstGeom prst="rect">
            <a:avLst/>
          </a:prstGeom>
          <a:noFill/>
        </p:spPr>
        <p:txBody>
          <a:bodyPr wrap="none" rtlCol="0">
            <a:spAutoFit/>
          </a:bodyPr>
          <a:lstStyle/>
          <a:p>
            <a:r>
              <a:rPr lang="en-GB" dirty="0">
                <a:solidFill>
                  <a:schemeClr val="bg1"/>
                </a:solidFill>
              </a:rPr>
              <a:t>Provera da li je </a:t>
            </a:r>
            <a:r>
              <a:rPr lang="en-GB" dirty="0" err="1">
                <a:solidFill>
                  <a:schemeClr val="bg1"/>
                </a:solidFill>
              </a:rPr>
              <a:t>kralj</a:t>
            </a:r>
            <a:r>
              <a:rPr lang="en-GB" dirty="0">
                <a:solidFill>
                  <a:schemeClr val="bg1"/>
                </a:solidFill>
              </a:rPr>
              <a:t> </a:t>
            </a:r>
            <a:r>
              <a:rPr lang="en-GB" dirty="0" err="1">
                <a:solidFill>
                  <a:schemeClr val="bg1"/>
                </a:solidFill>
              </a:rPr>
              <a:t>napadnut</a:t>
            </a:r>
            <a:endParaRPr lang="en-US" dirty="0">
              <a:solidFill>
                <a:schemeClr val="bg1"/>
              </a:solidFill>
            </a:endParaRPr>
          </a:p>
        </p:txBody>
      </p:sp>
    </p:spTree>
    <p:extLst>
      <p:ext uri="{BB962C8B-B14F-4D97-AF65-F5344CB8AC3E}">
        <p14:creationId xmlns:p14="http://schemas.microsoft.com/office/powerpoint/2010/main" val="200453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P spid="14" grpId="0"/>
      <p:bldP spid="14" grpId="1"/>
      <p:bldP spid="16" grpId="0"/>
      <p:bldP spid="16" grpId="1"/>
      <p:bldP spid="17"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solidFill>
                  <a:schemeClr val="bg1"/>
                </a:solidFill>
              </a:rPr>
              <a:t>Sah</a:t>
            </a:r>
            <a:r>
              <a:rPr lang="en-GB" dirty="0">
                <a:solidFill>
                  <a:schemeClr val="bg1"/>
                </a:solidFill>
              </a:rPr>
              <a:t> </a:t>
            </a:r>
            <a:r>
              <a:rPr lang="en-GB" dirty="0" err="1">
                <a:solidFill>
                  <a:schemeClr val="bg1"/>
                </a:solidFill>
              </a:rPr>
              <a:t>funkcionalnosti</a:t>
            </a:r>
            <a:endParaRPr lang="en-US" dirty="0">
              <a:solidFill>
                <a:schemeClr val="bg1"/>
              </a:solidFill>
            </a:endParaRPr>
          </a:p>
        </p:txBody>
      </p:sp>
      <p:sp>
        <p:nvSpPr>
          <p:cNvPr id="3" name="Content Placeholder 2"/>
          <p:cNvSpPr>
            <a:spLocks noGrp="1"/>
          </p:cNvSpPr>
          <p:nvPr>
            <p:ph idx="1"/>
          </p:nvPr>
        </p:nvSpPr>
        <p:spPr/>
        <p:txBody>
          <a:bodyPr/>
          <a:lstStyle/>
          <a:p>
            <a:r>
              <a:rPr lang="en-GB" dirty="0">
                <a:solidFill>
                  <a:schemeClr val="bg1"/>
                </a:solidFill>
              </a:rPr>
              <a:t>I </a:t>
            </a:r>
            <a:r>
              <a:rPr lang="en-GB" dirty="0" err="1">
                <a:solidFill>
                  <a:schemeClr val="bg1"/>
                </a:solidFill>
              </a:rPr>
              <a:t>jos</a:t>
            </a:r>
            <a:r>
              <a:rPr lang="en-GB" dirty="0">
                <a:solidFill>
                  <a:schemeClr val="bg1"/>
                </a:solidFill>
              </a:rPr>
              <a:t> </a:t>
            </a:r>
            <a:r>
              <a:rPr lang="en-GB" dirty="0" err="1">
                <a:solidFill>
                  <a:schemeClr val="bg1"/>
                </a:solidFill>
              </a:rPr>
              <a:t>su</a:t>
            </a:r>
            <a:r>
              <a:rPr lang="en-GB" dirty="0">
                <a:solidFill>
                  <a:schemeClr val="bg1"/>
                </a:solidFill>
              </a:rPr>
              <a:t> </a:t>
            </a:r>
            <a:r>
              <a:rPr lang="en-GB" dirty="0" err="1">
                <a:solidFill>
                  <a:schemeClr val="bg1"/>
                </a:solidFill>
              </a:rPr>
              <a:t>vazne</a:t>
            </a:r>
            <a:r>
              <a:rPr lang="en-GB" dirty="0">
                <a:solidFill>
                  <a:schemeClr val="bg1"/>
                </a:solidFill>
              </a:rPr>
              <a:t> </a:t>
            </a:r>
            <a:r>
              <a:rPr lang="en-GB" dirty="0" err="1">
                <a:solidFill>
                  <a:schemeClr val="bg1"/>
                </a:solidFill>
              </a:rPr>
              <a:t>metode</a:t>
            </a:r>
            <a:r>
              <a:rPr lang="en-GB" dirty="0">
                <a:solidFill>
                  <a:schemeClr val="bg1"/>
                </a:solidFill>
              </a:rPr>
              <a:t> </a:t>
            </a:r>
            <a:r>
              <a:rPr lang="en-GB" dirty="0" err="1">
                <a:solidFill>
                  <a:schemeClr val="bg1"/>
                </a:solidFill>
              </a:rPr>
              <a:t>za</a:t>
            </a:r>
            <a:r>
              <a:rPr lang="en-GB" dirty="0">
                <a:solidFill>
                  <a:schemeClr val="bg1"/>
                </a:solidFill>
              </a:rPr>
              <a:t> </a:t>
            </a:r>
            <a:r>
              <a:rPr lang="en-GB" dirty="0" err="1">
                <a:solidFill>
                  <a:schemeClr val="bg1"/>
                </a:solidFill>
              </a:rPr>
              <a:t>zavrsavanje</a:t>
            </a:r>
            <a:r>
              <a:rPr lang="en-GB" dirty="0">
                <a:solidFill>
                  <a:schemeClr val="bg1"/>
                </a:solidFill>
              </a:rPr>
              <a:t> </a:t>
            </a:r>
            <a:r>
              <a:rPr lang="en-GB" dirty="0" err="1">
                <a:solidFill>
                  <a:schemeClr val="bg1"/>
                </a:solidFill>
              </a:rPr>
              <a:t>igre</a:t>
            </a:r>
            <a:r>
              <a:rPr lang="en-GB" dirty="0">
                <a:solidFill>
                  <a:schemeClr val="bg1"/>
                </a:solidFill>
              </a:rPr>
              <a:t>:</a:t>
            </a:r>
            <a:endParaRPr lang="en-US" dirty="0">
              <a:solidFill>
                <a:schemeClr val="bg1"/>
              </a:solidFill>
            </a:endParaRPr>
          </a:p>
        </p:txBody>
      </p:sp>
      <p:sp>
        <p:nvSpPr>
          <p:cNvPr id="4" name="TextBox 3"/>
          <p:cNvSpPr txBox="1"/>
          <p:nvPr/>
        </p:nvSpPr>
        <p:spPr>
          <a:xfrm>
            <a:off x="2257912" y="2612831"/>
            <a:ext cx="522900" cy="369332"/>
          </a:xfrm>
          <a:prstGeom prst="rect">
            <a:avLst/>
          </a:prstGeom>
          <a:noFill/>
        </p:spPr>
        <p:txBody>
          <a:bodyPr wrap="none" rtlCol="0">
            <a:spAutoFit/>
          </a:bodyPr>
          <a:lstStyle/>
          <a:p>
            <a:r>
              <a:rPr lang="en-GB" dirty="0" err="1">
                <a:solidFill>
                  <a:schemeClr val="bg1"/>
                </a:solidFill>
              </a:rPr>
              <a:t>Sah</a:t>
            </a:r>
            <a:endParaRPr lang="en-US" dirty="0">
              <a:solidFill>
                <a:schemeClr val="bg1"/>
              </a:solidFill>
            </a:endParaRPr>
          </a:p>
        </p:txBody>
      </p:sp>
      <p:pic>
        <p:nvPicPr>
          <p:cNvPr id="5" name="Picture 4"/>
          <p:cNvPicPr>
            <a:picLocks noChangeAspect="1"/>
          </p:cNvPicPr>
          <p:nvPr/>
        </p:nvPicPr>
        <p:blipFill>
          <a:blip r:embed="rId3"/>
          <a:stretch>
            <a:fillRect/>
          </a:stretch>
        </p:blipFill>
        <p:spPr>
          <a:xfrm>
            <a:off x="838199" y="3117100"/>
            <a:ext cx="3362325" cy="1285875"/>
          </a:xfrm>
          <a:prstGeom prst="rect">
            <a:avLst/>
          </a:prstGeom>
        </p:spPr>
      </p:pic>
      <p:sp>
        <p:nvSpPr>
          <p:cNvPr id="8" name="TextBox 7"/>
          <p:cNvSpPr txBox="1"/>
          <p:nvPr/>
        </p:nvSpPr>
        <p:spPr>
          <a:xfrm>
            <a:off x="5674811" y="2612831"/>
            <a:ext cx="483787" cy="369332"/>
          </a:xfrm>
          <a:prstGeom prst="rect">
            <a:avLst/>
          </a:prstGeom>
          <a:noFill/>
        </p:spPr>
        <p:txBody>
          <a:bodyPr wrap="none" rtlCol="0">
            <a:spAutoFit/>
          </a:bodyPr>
          <a:lstStyle/>
          <a:p>
            <a:r>
              <a:rPr lang="en-GB" dirty="0">
                <a:solidFill>
                  <a:schemeClr val="bg1"/>
                </a:solidFill>
              </a:rPr>
              <a:t>Pat</a:t>
            </a: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4540343" y="3117100"/>
            <a:ext cx="2752725" cy="1781175"/>
          </a:xfrm>
          <a:prstGeom prst="rect">
            <a:avLst/>
          </a:prstGeom>
        </p:spPr>
      </p:pic>
      <p:pic>
        <p:nvPicPr>
          <p:cNvPr id="11" name="Picture 10"/>
          <p:cNvPicPr>
            <a:picLocks noChangeAspect="1"/>
          </p:cNvPicPr>
          <p:nvPr/>
        </p:nvPicPr>
        <p:blipFill>
          <a:blip r:embed="rId5"/>
          <a:stretch>
            <a:fillRect/>
          </a:stretch>
        </p:blipFill>
        <p:spPr>
          <a:xfrm>
            <a:off x="7709086" y="3117100"/>
            <a:ext cx="3286125" cy="1619250"/>
          </a:xfrm>
          <a:prstGeom prst="rect">
            <a:avLst/>
          </a:prstGeom>
        </p:spPr>
      </p:pic>
      <p:sp>
        <p:nvSpPr>
          <p:cNvPr id="12" name="TextBox 11"/>
          <p:cNvSpPr txBox="1"/>
          <p:nvPr/>
        </p:nvSpPr>
        <p:spPr>
          <a:xfrm>
            <a:off x="9068512" y="2612831"/>
            <a:ext cx="567271" cy="369332"/>
          </a:xfrm>
          <a:prstGeom prst="rect">
            <a:avLst/>
          </a:prstGeom>
          <a:noFill/>
        </p:spPr>
        <p:txBody>
          <a:bodyPr wrap="none" rtlCol="0">
            <a:spAutoFit/>
          </a:bodyPr>
          <a:lstStyle/>
          <a:p>
            <a:r>
              <a:rPr lang="en-GB" dirty="0">
                <a:solidFill>
                  <a:schemeClr val="bg1"/>
                </a:solidFill>
              </a:rPr>
              <a:t>Mat</a:t>
            </a:r>
            <a:endParaRPr lang="en-US" dirty="0">
              <a:solidFill>
                <a:schemeClr val="bg1"/>
              </a:solidFill>
            </a:endParaRP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09086" y="3117100"/>
            <a:ext cx="3286125" cy="1848445"/>
          </a:xfrm>
          <a:prstGeom prst="rect">
            <a:avLst/>
          </a:prstGeom>
        </p:spPr>
      </p:pic>
    </p:spTree>
    <p:extLst>
      <p:ext uri="{BB962C8B-B14F-4D97-AF65-F5344CB8AC3E}">
        <p14:creationId xmlns:p14="http://schemas.microsoft.com/office/powerpoint/2010/main" val="31514186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nextCondLst>
                <p:cond evt="onClick" delay="0">
                  <p:tgtEl>
                    <p:spTgt spid="1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6" name="CustomShape 1"/>
          <p:cNvSpPr/>
          <p:nvPr/>
        </p:nvSpPr>
        <p:spPr>
          <a:xfrm>
            <a:off x="1523520" y="-2939"/>
            <a:ext cx="9143740" cy="6860908"/>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37" name="CustomShape 2"/>
          <p:cNvSpPr/>
          <p:nvPr/>
        </p:nvSpPr>
        <p:spPr>
          <a:xfrm>
            <a:off x="1523520" y="0"/>
            <a:ext cx="8839689" cy="6857642"/>
          </a:xfrm>
          <a:custGeom>
            <a:avLst/>
            <a:gdLst/>
            <a:ahLst/>
            <a:cxnLst/>
            <a:rect l="l" t="t" r="r" b="b"/>
            <a:pathLst>
              <a:path w="11786754" h="6858000">
                <a:moveTo>
                  <a:pt x="0" y="0"/>
                </a:moveTo>
                <a:lnTo>
                  <a:pt x="8610600" y="0"/>
                </a:lnTo>
                <a:lnTo>
                  <a:pt x="11786754" y="6858000"/>
                </a:lnTo>
                <a:lnTo>
                  <a:pt x="0" y="6858000"/>
                </a:lnTo>
                <a:close/>
              </a:path>
            </a:pathLst>
          </a:cu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p:style>
      </p:sp>
      <p:sp>
        <p:nvSpPr>
          <p:cNvPr id="38" name="CustomShape 3"/>
          <p:cNvSpPr/>
          <p:nvPr/>
        </p:nvSpPr>
        <p:spPr>
          <a:xfrm>
            <a:off x="1523847" y="0"/>
            <a:ext cx="2685512" cy="6857642"/>
          </a:xfrm>
          <a:custGeom>
            <a:avLst/>
            <a:gdLst/>
            <a:ahLst/>
            <a:cxnLst/>
            <a:rect l="l" t="t" r="r" b="b"/>
            <a:pathLst>
              <a:path w="3581400" h="6858000">
                <a:moveTo>
                  <a:pt x="0" y="0"/>
                </a:moveTo>
                <a:lnTo>
                  <a:pt x="405246" y="0"/>
                </a:lnTo>
                <a:lnTo>
                  <a:pt x="3581400" y="6858000"/>
                </a:lnTo>
                <a:lnTo>
                  <a:pt x="0" y="6858000"/>
                </a:lnTo>
                <a:close/>
              </a:path>
            </a:pathLst>
          </a:cu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p:style>
      </p:sp>
      <p:sp>
        <p:nvSpPr>
          <p:cNvPr id="39" name="CustomShape 4"/>
          <p:cNvSpPr/>
          <p:nvPr/>
        </p:nvSpPr>
        <p:spPr>
          <a:xfrm>
            <a:off x="2148278" y="364797"/>
            <a:ext cx="7890305" cy="1324957"/>
          </a:xfrm>
          <a:prstGeom prst="rect">
            <a:avLst/>
          </a:prstGeom>
          <a:noFill/>
          <a:ln>
            <a:noFill/>
          </a:ln>
        </p:spPr>
        <p:style>
          <a:lnRef idx="0">
            <a:scrgbClr r="0" g="0" b="0"/>
          </a:lnRef>
          <a:fillRef idx="0">
            <a:scrgbClr r="0" g="0" b="0"/>
          </a:fillRef>
          <a:effectRef idx="0">
            <a:scrgbClr r="0" g="0" b="0"/>
          </a:effectRef>
          <a:fontRef idx="minor"/>
        </p:style>
        <p:txBody>
          <a:bodyPr lIns="81646" tIns="40823" rIns="81646" bIns="40823" anchor="ctr"/>
          <a:lstStyle/>
          <a:p>
            <a:pPr>
              <a:lnSpc>
                <a:spcPct val="90000"/>
              </a:lnSpc>
            </a:pPr>
            <a:r>
              <a:rPr lang="en-US" sz="3992" b="0" strike="noStrike" spc="-1">
                <a:solidFill>
                  <a:srgbClr val="FFFFFF"/>
                </a:solidFill>
                <a:uFill>
                  <a:solidFill>
                    <a:srgbClr val="FFFFFF"/>
                  </a:solidFill>
                </a:uFill>
                <a:latin typeface="Calibri Light"/>
              </a:rPr>
              <a:t>GUI deo koda aplikacije</a:t>
            </a:r>
            <a:endParaRPr lang="en-US" sz="1633" b="0" strike="noStrike" spc="-1">
              <a:solidFill>
                <a:srgbClr val="000000"/>
              </a:solidFill>
              <a:uFill>
                <a:solidFill>
                  <a:srgbClr val="FFFFFF"/>
                </a:solidFill>
              </a:uFill>
              <a:latin typeface="Arial"/>
            </a:endParaRPr>
          </a:p>
        </p:txBody>
      </p:sp>
      <p:sp>
        <p:nvSpPr>
          <p:cNvPr id="40" name="CustomShape 5"/>
          <p:cNvSpPr/>
          <p:nvPr/>
        </p:nvSpPr>
        <p:spPr>
          <a:xfrm>
            <a:off x="2151871" y="2022544"/>
            <a:ext cx="7886386" cy="4153841"/>
          </a:xfrm>
          <a:prstGeom prst="rect">
            <a:avLst/>
          </a:prstGeom>
          <a:noFill/>
          <a:ln>
            <a:noFill/>
          </a:ln>
        </p:spPr>
        <p:style>
          <a:lnRef idx="0">
            <a:scrgbClr r="0" g="0" b="0"/>
          </a:lnRef>
          <a:fillRef idx="0">
            <a:scrgbClr r="0" g="0" b="0"/>
          </a:fillRef>
          <a:effectRef idx="0">
            <a:scrgbClr r="0" g="0" b="0"/>
          </a:effectRef>
          <a:fontRef idx="minor"/>
        </p:style>
        <p:txBody>
          <a:bodyPr lIns="81646" tIns="40823" rIns="81646" bIns="40823"/>
          <a:lstStyle/>
          <a:p>
            <a:pPr>
              <a:lnSpc>
                <a:spcPct val="100000"/>
              </a:lnSpc>
            </a:pPr>
            <a:r>
              <a:rPr lang="en-US" sz="1814" b="0" strike="noStrike" spc="-1">
                <a:solidFill>
                  <a:srgbClr val="FFFFFF"/>
                </a:solidFill>
                <a:uFill>
                  <a:solidFill>
                    <a:srgbClr val="FFFFFF"/>
                  </a:solidFill>
                </a:uFill>
                <a:latin typeface="Calibri"/>
              </a:rPr>
              <a:t>1)Klase korišćene za GUI</a:t>
            </a:r>
            <a:endParaRPr lang="en-US" sz="1633" b="0" strike="noStrike" spc="-1">
              <a:solidFill>
                <a:srgbClr val="000000"/>
              </a:solidFill>
              <a:uFill>
                <a:solidFill>
                  <a:srgbClr val="FFFFFF"/>
                </a:solidFill>
              </a:uFill>
              <a:latin typeface="Arial"/>
            </a:endParaRPr>
          </a:p>
          <a:p>
            <a:pPr>
              <a:lnSpc>
                <a:spcPct val="100000"/>
              </a:lnSpc>
            </a:pPr>
            <a:r>
              <a:rPr lang="en-US" sz="1814" b="0" strike="noStrike" spc="-1">
                <a:solidFill>
                  <a:srgbClr val="FFFFFF"/>
                </a:solidFill>
                <a:uFill>
                  <a:solidFill>
                    <a:srgbClr val="FFFFFF"/>
                  </a:solidFill>
                </a:uFill>
                <a:latin typeface="Calibri"/>
              </a:rPr>
              <a:t>       -Klasa Shades</a:t>
            </a:r>
            <a:endParaRPr lang="en-US" sz="1633" b="0" strike="noStrike" spc="-1">
              <a:solidFill>
                <a:srgbClr val="000000"/>
              </a:solidFill>
              <a:uFill>
                <a:solidFill>
                  <a:srgbClr val="FFFFFF"/>
                </a:solidFill>
              </a:uFill>
              <a:latin typeface="Arial"/>
            </a:endParaRPr>
          </a:p>
          <a:p>
            <a:pPr>
              <a:lnSpc>
                <a:spcPct val="100000"/>
              </a:lnSpc>
            </a:pPr>
            <a:r>
              <a:rPr lang="en-US" sz="1814" b="0" strike="noStrike" spc="-1">
                <a:solidFill>
                  <a:srgbClr val="FFFFFF"/>
                </a:solidFill>
                <a:uFill>
                  <a:solidFill>
                    <a:srgbClr val="FFFFFF"/>
                  </a:solidFill>
                </a:uFill>
                <a:latin typeface="Calibri"/>
              </a:rPr>
              <a:t>       -Klasa Piece</a:t>
            </a:r>
            <a:endParaRPr lang="en-US" sz="1633" b="0" strike="noStrike" spc="-1">
              <a:solidFill>
                <a:srgbClr val="000000"/>
              </a:solidFill>
              <a:uFill>
                <a:solidFill>
                  <a:srgbClr val="FFFFFF"/>
                </a:solidFill>
              </a:uFill>
              <a:latin typeface="Arial"/>
            </a:endParaRPr>
          </a:p>
          <a:p>
            <a:pPr>
              <a:lnSpc>
                <a:spcPct val="100000"/>
              </a:lnSpc>
            </a:pPr>
            <a:r>
              <a:rPr lang="en-US" sz="1814" b="0" strike="noStrike" spc="-1">
                <a:solidFill>
                  <a:srgbClr val="FFFFFF"/>
                </a:solidFill>
                <a:uFill>
                  <a:solidFill>
                    <a:srgbClr val="FFFFFF"/>
                  </a:solidFill>
                </a:uFill>
                <a:latin typeface="Calibri"/>
              </a:rPr>
              <a:t>2)Funkcije korišćene za GUI</a:t>
            </a:r>
            <a:endParaRPr lang="en-US" sz="1633" b="0" strike="noStrike" spc="-1">
              <a:solidFill>
                <a:srgbClr val="000000"/>
              </a:solidFill>
              <a:uFill>
                <a:solidFill>
                  <a:srgbClr val="FFFFFF"/>
                </a:solidFill>
              </a:uFill>
              <a:latin typeface="Arial"/>
            </a:endParaRPr>
          </a:p>
          <a:p>
            <a:pPr>
              <a:lnSpc>
                <a:spcPct val="100000"/>
              </a:lnSpc>
            </a:pPr>
            <a:r>
              <a:rPr lang="en-US" sz="1814" b="0" strike="noStrike" spc="-1">
                <a:solidFill>
                  <a:srgbClr val="FFFFFF"/>
                </a:solidFill>
                <a:uFill>
                  <a:solidFill>
                    <a:srgbClr val="FFFFFF"/>
                  </a:solidFill>
                </a:uFill>
                <a:latin typeface="Calibri"/>
              </a:rPr>
              <a:t>        -chess_coord_to_pixels</a:t>
            </a:r>
            <a:endParaRPr lang="en-US" sz="1633" b="0" strike="noStrike" spc="-1">
              <a:solidFill>
                <a:srgbClr val="000000"/>
              </a:solidFill>
              <a:uFill>
                <a:solidFill>
                  <a:srgbClr val="FFFFFF"/>
                </a:solidFill>
              </a:uFill>
              <a:latin typeface="Arial"/>
            </a:endParaRPr>
          </a:p>
          <a:p>
            <a:pPr>
              <a:lnSpc>
                <a:spcPct val="100000"/>
              </a:lnSpc>
            </a:pPr>
            <a:r>
              <a:rPr lang="en-US" sz="1814" b="0" strike="noStrike" spc="-1">
                <a:solidFill>
                  <a:srgbClr val="FFFFFF"/>
                </a:solidFill>
                <a:uFill>
                  <a:solidFill>
                    <a:srgbClr val="FFFFFF"/>
                  </a:solidFill>
                </a:uFill>
                <a:latin typeface="Calibri"/>
              </a:rPr>
              <a:t>        -pixel_coord_to_chess</a:t>
            </a:r>
            <a:endParaRPr lang="en-US" sz="1633" b="0" strike="noStrike" spc="-1">
              <a:solidFill>
                <a:srgbClr val="000000"/>
              </a:solidFill>
              <a:uFill>
                <a:solidFill>
                  <a:srgbClr val="FFFFFF"/>
                </a:solidFill>
              </a:uFill>
              <a:latin typeface="Arial"/>
            </a:endParaRPr>
          </a:p>
          <a:p>
            <a:pPr>
              <a:lnSpc>
                <a:spcPct val="100000"/>
              </a:lnSpc>
            </a:pPr>
            <a:r>
              <a:rPr lang="en-US" sz="1814" b="0" strike="noStrike" spc="-1">
                <a:solidFill>
                  <a:srgbClr val="FFFFFF"/>
                </a:solidFill>
                <a:uFill>
                  <a:solidFill>
                    <a:srgbClr val="FFFFFF"/>
                  </a:solidFill>
                </a:uFill>
                <a:latin typeface="Calibri"/>
              </a:rPr>
              <a:t>        -getPiece</a:t>
            </a:r>
            <a:endParaRPr lang="en-US" sz="1633" b="0" strike="noStrike" spc="-1">
              <a:solidFill>
                <a:srgbClr val="000000"/>
              </a:solidFill>
              <a:uFill>
                <a:solidFill>
                  <a:srgbClr val="FFFFFF"/>
                </a:solidFill>
              </a:uFill>
              <a:latin typeface="Arial"/>
            </a:endParaRPr>
          </a:p>
          <a:p>
            <a:pPr>
              <a:lnSpc>
                <a:spcPct val="100000"/>
              </a:lnSpc>
            </a:pPr>
            <a:r>
              <a:rPr lang="en-US" sz="1814" b="0" strike="noStrike" spc="-1">
                <a:solidFill>
                  <a:srgbClr val="FFFFFF"/>
                </a:solidFill>
                <a:uFill>
                  <a:solidFill>
                    <a:srgbClr val="FFFFFF"/>
                  </a:solidFill>
                </a:uFill>
                <a:latin typeface="Calibri"/>
              </a:rPr>
              <a:t>        -createPieces</a:t>
            </a:r>
            <a:endParaRPr lang="en-US" sz="1633" b="0" strike="noStrike" spc="-1">
              <a:solidFill>
                <a:srgbClr val="000000"/>
              </a:solidFill>
              <a:uFill>
                <a:solidFill>
                  <a:srgbClr val="FFFFFF"/>
                </a:solidFill>
              </a:uFill>
              <a:latin typeface="Arial"/>
            </a:endParaRPr>
          </a:p>
          <a:p>
            <a:pPr>
              <a:lnSpc>
                <a:spcPct val="100000"/>
              </a:lnSpc>
            </a:pPr>
            <a:r>
              <a:rPr lang="en-US" sz="1814" b="0" strike="noStrike" spc="-1">
                <a:solidFill>
                  <a:srgbClr val="FFFFFF"/>
                </a:solidFill>
                <a:uFill>
                  <a:solidFill>
                    <a:srgbClr val="FFFFFF"/>
                  </a:solidFill>
                </a:uFill>
                <a:latin typeface="Calibri"/>
              </a:rPr>
              <a:t>       -createShades</a:t>
            </a:r>
            <a:endParaRPr lang="en-US" sz="1633" b="0" strike="noStrike" spc="-1">
              <a:solidFill>
                <a:srgbClr val="000000"/>
              </a:solidFill>
              <a:uFill>
                <a:solidFill>
                  <a:srgbClr val="FFFFFF"/>
                </a:solidFill>
              </a:uFill>
              <a:latin typeface="Arial"/>
            </a:endParaRPr>
          </a:p>
          <a:p>
            <a:pPr>
              <a:lnSpc>
                <a:spcPct val="100000"/>
              </a:lnSpc>
            </a:pPr>
            <a:r>
              <a:rPr lang="en-US" sz="1814" b="0" strike="noStrike" spc="-1">
                <a:solidFill>
                  <a:srgbClr val="FFFFFF"/>
                </a:solidFill>
                <a:uFill>
                  <a:solidFill>
                    <a:srgbClr val="FFFFFF"/>
                  </a:solidFill>
                </a:uFill>
                <a:latin typeface="Calibri"/>
              </a:rPr>
              <a:t>       -drawBoard</a:t>
            </a:r>
            <a:endParaRPr lang="en-US" sz="1633" b="0" strike="noStrike" spc="-1">
              <a:solidFill>
                <a:srgbClr val="000000"/>
              </a:solidFill>
              <a:uFill>
                <a:solidFill>
                  <a:srgbClr val="FFFFFF"/>
                </a:solidFill>
              </a:uFill>
              <a:latin typeface="Arial"/>
            </a:endParaRPr>
          </a:p>
          <a:p>
            <a:pPr>
              <a:lnSpc>
                <a:spcPct val="100000"/>
              </a:lnSpc>
            </a:pPr>
            <a:endParaRPr lang="en-US" sz="1633" b="0" strike="noStrike" spc="-1">
              <a:solidFill>
                <a:srgbClr val="000000"/>
              </a:solidFill>
              <a:uFill>
                <a:solidFill>
                  <a:srgbClr val="FFFFFF"/>
                </a:solidFill>
              </a:uFill>
              <a:latin typeface="Arial"/>
            </a:endParaRPr>
          </a:p>
          <a:p>
            <a:pPr>
              <a:lnSpc>
                <a:spcPct val="100000"/>
              </a:lnSpc>
            </a:pPr>
            <a:endParaRPr lang="en-US" sz="1633" b="0" strike="noStrike" spc="-1">
              <a:solidFill>
                <a:srgbClr val="000000"/>
              </a:solidFill>
              <a:uFill>
                <a:solidFill>
                  <a:srgbClr val="FFFFFF"/>
                </a:solidFill>
              </a:uFill>
              <a:latin typeface="Arial"/>
            </a:endParaRPr>
          </a:p>
        </p:txBody>
      </p:sp>
      <p:pic>
        <p:nvPicPr>
          <p:cNvPr id="41" name="Picture 40"/>
          <p:cNvPicPr/>
          <p:nvPr/>
        </p:nvPicPr>
        <p:blipFill>
          <a:blip r:embed="rId2"/>
          <a:stretch/>
        </p:blipFill>
        <p:spPr>
          <a:xfrm>
            <a:off x="5339345" y="2614970"/>
            <a:ext cx="5183891" cy="1615292"/>
          </a:xfrm>
          <a:prstGeom prst="rect">
            <a:avLst/>
          </a:prstGeom>
          <a:ln>
            <a:noFill/>
          </a:ln>
        </p:spPr>
      </p:pic>
    </p:spTree>
    <p:extLst>
      <p:ext uri="{BB962C8B-B14F-4D97-AF65-F5344CB8AC3E}">
        <p14:creationId xmlns:p14="http://schemas.microsoft.com/office/powerpoint/2010/main" val="259614355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2" name="CustomShape 1"/>
          <p:cNvSpPr/>
          <p:nvPr/>
        </p:nvSpPr>
        <p:spPr>
          <a:xfrm>
            <a:off x="1524500" y="0"/>
            <a:ext cx="9141454" cy="68576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43" name="CustomShape 2"/>
          <p:cNvSpPr/>
          <p:nvPr/>
        </p:nvSpPr>
        <p:spPr>
          <a:xfrm flipH="1" flipV="1">
            <a:off x="2243315" y="-653"/>
            <a:ext cx="8413495" cy="6857642"/>
          </a:xfrm>
          <a:custGeom>
            <a:avLst/>
            <a:gdLst/>
            <a:ahLst/>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44" name="CustomShape 3"/>
          <p:cNvSpPr/>
          <p:nvPr/>
        </p:nvSpPr>
        <p:spPr>
          <a:xfrm flipH="1" flipV="1">
            <a:off x="2587863" y="-653"/>
            <a:ext cx="8078418" cy="6857642"/>
          </a:xfrm>
          <a:custGeom>
            <a:avLst/>
            <a:gdLst/>
            <a:ahLst/>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sp>
      <p:sp>
        <p:nvSpPr>
          <p:cNvPr id="45" name="CustomShape 4"/>
          <p:cNvSpPr/>
          <p:nvPr/>
        </p:nvSpPr>
        <p:spPr>
          <a:xfrm>
            <a:off x="4811583" y="364797"/>
            <a:ext cx="5372984" cy="1324957"/>
          </a:xfrm>
          <a:prstGeom prst="rect">
            <a:avLst/>
          </a:prstGeom>
          <a:noFill/>
          <a:ln>
            <a:noFill/>
          </a:ln>
        </p:spPr>
        <p:style>
          <a:lnRef idx="0">
            <a:scrgbClr r="0" g="0" b="0"/>
          </a:lnRef>
          <a:fillRef idx="0">
            <a:scrgbClr r="0" g="0" b="0"/>
          </a:fillRef>
          <a:effectRef idx="0">
            <a:scrgbClr r="0" g="0" b="0"/>
          </a:effectRef>
          <a:fontRef idx="minor"/>
        </p:style>
        <p:txBody>
          <a:bodyPr lIns="81646" tIns="40823" rIns="81646" bIns="40823" anchor="ctr"/>
          <a:lstStyle/>
          <a:p>
            <a:pPr>
              <a:lnSpc>
                <a:spcPct val="90000"/>
              </a:lnSpc>
            </a:pPr>
            <a:r>
              <a:rPr lang="en-US" sz="3992" b="0" strike="noStrike" spc="-1">
                <a:solidFill>
                  <a:srgbClr val="000000"/>
                </a:solidFill>
                <a:uFill>
                  <a:solidFill>
                    <a:srgbClr val="FFFFFF"/>
                  </a:solidFill>
                </a:uFill>
                <a:latin typeface="Calibri Light"/>
              </a:rPr>
              <a:t>Klase korišćene za GUI:</a:t>
            </a:r>
            <a:endParaRPr lang="en-US" sz="1633" b="0" strike="noStrike" spc="-1">
              <a:solidFill>
                <a:srgbClr val="000000"/>
              </a:solidFill>
              <a:uFill>
                <a:solidFill>
                  <a:srgbClr val="FFFFFF"/>
                </a:solidFill>
              </a:uFill>
              <a:latin typeface="Arial"/>
            </a:endParaRPr>
          </a:p>
        </p:txBody>
      </p:sp>
      <p:sp>
        <p:nvSpPr>
          <p:cNvPr id="46" name="CustomShape 5"/>
          <p:cNvSpPr/>
          <p:nvPr/>
        </p:nvSpPr>
        <p:spPr>
          <a:xfrm>
            <a:off x="4814196" y="2022544"/>
            <a:ext cx="5370371" cy="4153841"/>
          </a:xfrm>
          <a:prstGeom prst="rect">
            <a:avLst/>
          </a:prstGeom>
          <a:noFill/>
          <a:ln>
            <a:noFill/>
          </a:ln>
        </p:spPr>
        <p:style>
          <a:lnRef idx="0">
            <a:scrgbClr r="0" g="0" b="0"/>
          </a:lnRef>
          <a:fillRef idx="0">
            <a:scrgbClr r="0" g="0" b="0"/>
          </a:fillRef>
          <a:effectRef idx="0">
            <a:scrgbClr r="0" g="0" b="0"/>
          </a:effectRef>
          <a:fontRef idx="minor"/>
        </p:style>
        <p:txBody>
          <a:bodyPr lIns="81646" tIns="40823" rIns="81646" bIns="40823"/>
          <a:lstStyle/>
          <a:p>
            <a:pPr marL="207386" indent="-206733">
              <a:lnSpc>
                <a:spcPct val="90000"/>
              </a:lnSpc>
              <a:buClr>
                <a:srgbClr val="FFFFFF"/>
              </a:buClr>
              <a:buFont typeface="Arial"/>
              <a:buChar char="•"/>
            </a:pPr>
            <a:r>
              <a:rPr lang="en-US" sz="1633" b="1" strike="noStrike" spc="-1">
                <a:solidFill>
                  <a:srgbClr val="000000"/>
                </a:solidFill>
                <a:uFill>
                  <a:solidFill>
                    <a:srgbClr val="FFFFFF"/>
                  </a:solidFill>
                </a:uFill>
                <a:latin typeface="Calibri"/>
              </a:rPr>
              <a:t>KLASA SHADES </a:t>
            </a:r>
            <a:r>
              <a:rPr lang="en-US" sz="1633" b="0" strike="noStrike" spc="-1">
                <a:solidFill>
                  <a:srgbClr val="000000"/>
                </a:solidFill>
                <a:uFill>
                  <a:solidFill>
                    <a:srgbClr val="FFFFFF"/>
                  </a:solidFill>
                </a:uFill>
                <a:latin typeface="Calibri"/>
              </a:rPr>
              <a:t>: Predstavlja sliku koja se prikazuje na određenom polju da bi korisniku prikazala razne stvari, kao što su polja na koja figura može da se pomeri, polje koje je trenutno selektovano itd. Klasa čuva referencu na sliku koju instanca klase treba da pokaže kada je potrebno i koordinate na kojima će slika biti iscrtana.</a:t>
            </a:r>
            <a:endParaRPr lang="en-US" sz="1633" b="0" strike="noStrike" spc="-1">
              <a:solidFill>
                <a:srgbClr val="000000"/>
              </a:solidFill>
              <a:uFill>
                <a:solidFill>
                  <a:srgbClr val="FFFFFF"/>
                </a:solidFill>
              </a:uFill>
              <a:latin typeface="Arial"/>
            </a:endParaRPr>
          </a:p>
          <a:p>
            <a:pPr>
              <a:lnSpc>
                <a:spcPct val="100000"/>
              </a:lnSpc>
            </a:pPr>
            <a:r>
              <a:rPr lang="en-US" sz="1270" b="0" strike="noStrike" spc="-1">
                <a:solidFill>
                  <a:srgbClr val="000000"/>
                </a:solidFill>
                <a:uFill>
                  <a:solidFill>
                    <a:srgbClr val="FFFFFF"/>
                  </a:solidFill>
                </a:uFill>
                <a:latin typeface="Calibri"/>
              </a:rPr>
              <a:t>				 </a:t>
            </a:r>
            <a:endParaRPr lang="en-US" sz="1633" b="0" strike="noStrike" spc="-1">
              <a:solidFill>
                <a:srgbClr val="000000"/>
              </a:solidFill>
              <a:uFill>
                <a:solidFill>
                  <a:srgbClr val="FFFFFF"/>
                </a:solidFill>
              </a:uFill>
              <a:latin typeface="Arial"/>
            </a:endParaRPr>
          </a:p>
          <a:p>
            <a:pPr>
              <a:lnSpc>
                <a:spcPct val="90000"/>
              </a:lnSpc>
            </a:pPr>
            <a:endParaRPr lang="en-US" sz="1633" b="0" strike="noStrike" spc="-1">
              <a:solidFill>
                <a:srgbClr val="000000"/>
              </a:solidFill>
              <a:uFill>
                <a:solidFill>
                  <a:srgbClr val="FFFFFF"/>
                </a:solidFill>
              </a:uFill>
              <a:latin typeface="Arial"/>
            </a:endParaRPr>
          </a:p>
        </p:txBody>
      </p:sp>
      <p:pic>
        <p:nvPicPr>
          <p:cNvPr id="47" name="Picture 46"/>
          <p:cNvPicPr/>
          <p:nvPr/>
        </p:nvPicPr>
        <p:blipFill>
          <a:blip r:embed="rId2"/>
          <a:stretch/>
        </p:blipFill>
        <p:spPr>
          <a:xfrm>
            <a:off x="1606473" y="1742008"/>
            <a:ext cx="3400734" cy="3400734"/>
          </a:xfrm>
          <a:prstGeom prst="rect">
            <a:avLst/>
          </a:prstGeom>
          <a:ln>
            <a:noFill/>
          </a:ln>
        </p:spPr>
      </p:pic>
      <p:pic>
        <p:nvPicPr>
          <p:cNvPr id="48" name="Picture 47"/>
          <p:cNvPicPr/>
          <p:nvPr/>
        </p:nvPicPr>
        <p:blipFill>
          <a:blip r:embed="rId3"/>
          <a:stretch/>
        </p:blipFill>
        <p:spPr>
          <a:xfrm>
            <a:off x="5339345" y="3942213"/>
            <a:ext cx="4645025" cy="2195961"/>
          </a:xfrm>
          <a:prstGeom prst="rect">
            <a:avLst/>
          </a:prstGeom>
          <a:ln>
            <a:noFill/>
          </a:ln>
        </p:spPr>
      </p:pic>
    </p:spTree>
    <p:extLst>
      <p:ext uri="{BB962C8B-B14F-4D97-AF65-F5344CB8AC3E}">
        <p14:creationId xmlns:p14="http://schemas.microsoft.com/office/powerpoint/2010/main" val="405493192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9" name="CustomShape 1"/>
          <p:cNvSpPr/>
          <p:nvPr/>
        </p:nvSpPr>
        <p:spPr>
          <a:xfrm>
            <a:off x="1524500" y="0"/>
            <a:ext cx="9141454" cy="68576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0" name="CustomShape 2"/>
          <p:cNvSpPr/>
          <p:nvPr/>
        </p:nvSpPr>
        <p:spPr>
          <a:xfrm flipH="1" flipV="1">
            <a:off x="2243315" y="-653"/>
            <a:ext cx="8413495" cy="6857642"/>
          </a:xfrm>
          <a:custGeom>
            <a:avLst/>
            <a:gdLst/>
            <a:ahLst/>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51" name="CustomShape 3"/>
          <p:cNvSpPr/>
          <p:nvPr/>
        </p:nvSpPr>
        <p:spPr>
          <a:xfrm flipH="1" flipV="1">
            <a:off x="2587863" y="-653"/>
            <a:ext cx="8078418" cy="6857642"/>
          </a:xfrm>
          <a:custGeom>
            <a:avLst/>
            <a:gdLst/>
            <a:ahLst/>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sp>
      <p:sp>
        <p:nvSpPr>
          <p:cNvPr id="52" name="CustomShape 4"/>
          <p:cNvSpPr/>
          <p:nvPr/>
        </p:nvSpPr>
        <p:spPr>
          <a:xfrm>
            <a:off x="4811583" y="364797"/>
            <a:ext cx="5372984" cy="1324957"/>
          </a:xfrm>
          <a:prstGeom prst="rect">
            <a:avLst/>
          </a:prstGeom>
          <a:noFill/>
          <a:ln>
            <a:noFill/>
          </a:ln>
        </p:spPr>
        <p:style>
          <a:lnRef idx="0">
            <a:scrgbClr r="0" g="0" b="0"/>
          </a:lnRef>
          <a:fillRef idx="0">
            <a:scrgbClr r="0" g="0" b="0"/>
          </a:fillRef>
          <a:effectRef idx="0">
            <a:scrgbClr r="0" g="0" b="0"/>
          </a:effectRef>
          <a:fontRef idx="minor"/>
        </p:style>
        <p:txBody>
          <a:bodyPr lIns="81646" tIns="40823" rIns="81646" bIns="40823" anchor="ctr"/>
          <a:lstStyle/>
          <a:p>
            <a:pPr>
              <a:lnSpc>
                <a:spcPct val="90000"/>
              </a:lnSpc>
            </a:pPr>
            <a:r>
              <a:rPr lang="en-US" sz="3992" b="0" strike="noStrike" spc="-1">
                <a:solidFill>
                  <a:srgbClr val="000000"/>
                </a:solidFill>
                <a:uFill>
                  <a:solidFill>
                    <a:srgbClr val="FFFFFF"/>
                  </a:solidFill>
                </a:uFill>
                <a:latin typeface="Calibri Light"/>
              </a:rPr>
              <a:t>Klase korišćene za GUI:</a:t>
            </a:r>
            <a:endParaRPr lang="en-US" sz="1633" b="0" strike="noStrike" spc="-1">
              <a:solidFill>
                <a:srgbClr val="000000"/>
              </a:solidFill>
              <a:uFill>
                <a:solidFill>
                  <a:srgbClr val="FFFFFF"/>
                </a:solidFill>
              </a:uFill>
              <a:latin typeface="Arial"/>
            </a:endParaRPr>
          </a:p>
        </p:txBody>
      </p:sp>
      <p:sp>
        <p:nvSpPr>
          <p:cNvPr id="53" name="CustomShape 5"/>
          <p:cNvSpPr/>
          <p:nvPr/>
        </p:nvSpPr>
        <p:spPr>
          <a:xfrm>
            <a:off x="4814196" y="2022544"/>
            <a:ext cx="5370371" cy="4153841"/>
          </a:xfrm>
          <a:prstGeom prst="rect">
            <a:avLst/>
          </a:prstGeom>
          <a:noFill/>
          <a:ln>
            <a:noFill/>
          </a:ln>
        </p:spPr>
        <p:style>
          <a:lnRef idx="0">
            <a:scrgbClr r="0" g="0" b="0"/>
          </a:lnRef>
          <a:fillRef idx="0">
            <a:scrgbClr r="0" g="0" b="0"/>
          </a:fillRef>
          <a:effectRef idx="0">
            <a:scrgbClr r="0" g="0" b="0"/>
          </a:effectRef>
          <a:fontRef idx="minor"/>
        </p:style>
        <p:txBody>
          <a:bodyPr lIns="81646" tIns="40823" rIns="81646" bIns="40823"/>
          <a:lstStyle/>
          <a:p>
            <a:pPr marL="207386" indent="-206733">
              <a:lnSpc>
                <a:spcPct val="90000"/>
              </a:lnSpc>
              <a:buClr>
                <a:srgbClr val="FFFFFF"/>
              </a:buClr>
              <a:buFont typeface="Arial"/>
              <a:buChar char="•"/>
            </a:pPr>
            <a:r>
              <a:rPr lang="en-US" sz="1633" b="1" strike="noStrike" spc="-1">
                <a:solidFill>
                  <a:srgbClr val="000000"/>
                </a:solidFill>
                <a:uFill>
                  <a:solidFill>
                    <a:srgbClr val="FFFFFF"/>
                  </a:solidFill>
                </a:uFill>
                <a:latin typeface="Calibri"/>
              </a:rPr>
              <a:t>KLASA PIECE </a:t>
            </a:r>
            <a:r>
              <a:rPr lang="en-US" sz="1633" b="0" strike="noStrike" spc="-1">
                <a:solidFill>
                  <a:srgbClr val="000000"/>
                </a:solidFill>
                <a:uFill>
                  <a:solidFill>
                    <a:srgbClr val="FFFFFF"/>
                  </a:solidFill>
                </a:uFill>
                <a:latin typeface="Calibri"/>
              </a:rPr>
              <a:t>: Instanca klase Piece predstavlja konkretnu figuru. Piece objekat čuva informaciju o slici koju određena figura treba da pokaže I koordinate na kojima će biti prikazana na tabli.</a:t>
            </a:r>
            <a:endParaRPr lang="en-US" sz="1633" b="0" strike="noStrike" spc="-1">
              <a:solidFill>
                <a:srgbClr val="000000"/>
              </a:solidFill>
              <a:uFill>
                <a:solidFill>
                  <a:srgbClr val="FFFFFF"/>
                </a:solidFill>
              </a:uFill>
              <a:latin typeface="Arial"/>
            </a:endParaRPr>
          </a:p>
          <a:p>
            <a:pPr>
              <a:lnSpc>
                <a:spcPct val="100000"/>
              </a:lnSpc>
            </a:pPr>
            <a:r>
              <a:rPr lang="en-US" sz="1270" b="0" strike="noStrike" spc="-1">
                <a:solidFill>
                  <a:srgbClr val="000000"/>
                </a:solidFill>
                <a:uFill>
                  <a:solidFill>
                    <a:srgbClr val="FFFFFF"/>
                  </a:solidFill>
                </a:uFill>
                <a:latin typeface="Calibri"/>
              </a:rPr>
              <a:t>.				 </a:t>
            </a:r>
            <a:endParaRPr lang="en-US" sz="1633" b="0" strike="noStrike" spc="-1">
              <a:solidFill>
                <a:srgbClr val="000000"/>
              </a:solidFill>
              <a:uFill>
                <a:solidFill>
                  <a:srgbClr val="FFFFFF"/>
                </a:solidFill>
              </a:uFill>
              <a:latin typeface="Arial"/>
            </a:endParaRPr>
          </a:p>
          <a:p>
            <a:pPr>
              <a:lnSpc>
                <a:spcPct val="90000"/>
              </a:lnSpc>
            </a:pPr>
            <a:endParaRPr lang="en-US" sz="1633" b="0" strike="noStrike" spc="-1">
              <a:solidFill>
                <a:srgbClr val="000000"/>
              </a:solidFill>
              <a:uFill>
                <a:solidFill>
                  <a:srgbClr val="FFFFFF"/>
                </a:solidFill>
              </a:uFill>
              <a:latin typeface="Arial"/>
            </a:endParaRPr>
          </a:p>
        </p:txBody>
      </p:sp>
      <p:pic>
        <p:nvPicPr>
          <p:cNvPr id="54" name="Picture 53"/>
          <p:cNvPicPr/>
          <p:nvPr/>
        </p:nvPicPr>
        <p:blipFill>
          <a:blip r:embed="rId2"/>
          <a:stretch/>
        </p:blipFill>
        <p:spPr>
          <a:xfrm>
            <a:off x="6334778" y="3070884"/>
            <a:ext cx="3399428" cy="3399428"/>
          </a:xfrm>
          <a:prstGeom prst="rect">
            <a:avLst/>
          </a:prstGeom>
          <a:ln>
            <a:noFill/>
          </a:ln>
        </p:spPr>
      </p:pic>
    </p:spTree>
    <p:extLst>
      <p:ext uri="{BB962C8B-B14F-4D97-AF65-F5344CB8AC3E}">
        <p14:creationId xmlns:p14="http://schemas.microsoft.com/office/powerpoint/2010/main" val="76596327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CustomShape 1"/>
          <p:cNvSpPr/>
          <p:nvPr/>
        </p:nvSpPr>
        <p:spPr>
          <a:xfrm>
            <a:off x="2151871" y="364797"/>
            <a:ext cx="7886386" cy="1324957"/>
          </a:xfrm>
          <a:prstGeom prst="rect">
            <a:avLst/>
          </a:prstGeom>
          <a:noFill/>
          <a:ln>
            <a:noFill/>
          </a:ln>
        </p:spPr>
        <p:style>
          <a:lnRef idx="0">
            <a:scrgbClr r="0" g="0" b="0"/>
          </a:lnRef>
          <a:fillRef idx="0">
            <a:scrgbClr r="0" g="0" b="0"/>
          </a:fillRef>
          <a:effectRef idx="0">
            <a:scrgbClr r="0" g="0" b="0"/>
          </a:effectRef>
          <a:fontRef idx="minor"/>
        </p:style>
      </p:sp>
      <p:pic>
        <p:nvPicPr>
          <p:cNvPr id="56" name="Picture 55"/>
          <p:cNvPicPr/>
          <p:nvPr/>
        </p:nvPicPr>
        <p:blipFill>
          <a:blip r:embed="rId2"/>
          <a:stretch/>
        </p:blipFill>
        <p:spPr>
          <a:xfrm>
            <a:off x="1606473" y="82953"/>
            <a:ext cx="8958566" cy="6718843"/>
          </a:xfrm>
          <a:prstGeom prst="rect">
            <a:avLst/>
          </a:prstGeom>
          <a:ln>
            <a:noFill/>
          </a:ln>
        </p:spPr>
      </p:pic>
      <p:pic>
        <p:nvPicPr>
          <p:cNvPr id="57" name="Picture 56"/>
          <p:cNvPicPr/>
          <p:nvPr/>
        </p:nvPicPr>
        <p:blipFill>
          <a:blip r:embed="rId3"/>
          <a:stretch/>
        </p:blipFill>
        <p:spPr>
          <a:xfrm>
            <a:off x="5588203" y="849449"/>
            <a:ext cx="4976836" cy="2800144"/>
          </a:xfrm>
          <a:prstGeom prst="rect">
            <a:avLst/>
          </a:prstGeom>
          <a:ln>
            <a:noFill/>
          </a:ln>
        </p:spPr>
      </p:pic>
    </p:spTree>
    <p:extLst>
      <p:ext uri="{BB962C8B-B14F-4D97-AF65-F5344CB8AC3E}">
        <p14:creationId xmlns:p14="http://schemas.microsoft.com/office/powerpoint/2010/main" val="12523957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 name="CustomShape 1"/>
          <p:cNvSpPr/>
          <p:nvPr/>
        </p:nvSpPr>
        <p:spPr>
          <a:xfrm>
            <a:off x="1855331" y="165906"/>
            <a:ext cx="8460850" cy="6552937"/>
          </a:xfrm>
          <a:prstGeom prst="rect">
            <a:avLst/>
          </a:prstGeom>
          <a:solidFill>
            <a:srgbClr val="404040"/>
          </a:solidFill>
          <a:ln w="127080">
            <a:solidFill>
              <a:srgbClr val="404040"/>
            </a:solidFill>
            <a:round/>
          </a:ln>
        </p:spPr>
        <p:style>
          <a:lnRef idx="2">
            <a:schemeClr val="accent1">
              <a:shade val="50000"/>
            </a:schemeClr>
          </a:lnRef>
          <a:fillRef idx="1">
            <a:schemeClr val="accent1"/>
          </a:fillRef>
          <a:effectRef idx="0">
            <a:schemeClr val="accent1"/>
          </a:effectRef>
          <a:fontRef idx="minor"/>
        </p:style>
      </p:sp>
      <p:sp>
        <p:nvSpPr>
          <p:cNvPr id="59" name="CustomShape 2"/>
          <p:cNvSpPr/>
          <p:nvPr/>
        </p:nvSpPr>
        <p:spPr>
          <a:xfrm>
            <a:off x="3515692" y="317768"/>
            <a:ext cx="4228955" cy="1423913"/>
          </a:xfrm>
          <a:prstGeom prst="rect">
            <a:avLst/>
          </a:prstGeom>
          <a:noFill/>
          <a:ln>
            <a:noFill/>
          </a:ln>
        </p:spPr>
        <p:style>
          <a:lnRef idx="0">
            <a:scrgbClr r="0" g="0" b="0"/>
          </a:lnRef>
          <a:fillRef idx="0">
            <a:scrgbClr r="0" g="0" b="0"/>
          </a:fillRef>
          <a:effectRef idx="0">
            <a:scrgbClr r="0" g="0" b="0"/>
          </a:effectRef>
          <a:fontRef idx="minor"/>
        </p:style>
        <p:txBody>
          <a:bodyPr lIns="81646" tIns="40823" rIns="81646" bIns="40823" anchor="ctr"/>
          <a:lstStyle/>
          <a:p>
            <a:pPr>
              <a:lnSpc>
                <a:spcPct val="90000"/>
              </a:lnSpc>
            </a:pPr>
            <a:r>
              <a:rPr lang="en-US" sz="3720" b="0" strike="noStrike" spc="-1">
                <a:solidFill>
                  <a:srgbClr val="FFFFFF"/>
                </a:solidFill>
                <a:uFill>
                  <a:solidFill>
                    <a:srgbClr val="FFFFFF"/>
                  </a:solidFill>
                </a:uFill>
                <a:latin typeface="Calibri Light"/>
              </a:rPr>
              <a:t>Fukcije korišćene za GUI: </a:t>
            </a:r>
            <a:endParaRPr lang="en-US" sz="1633" b="0" strike="noStrike" spc="-1">
              <a:solidFill>
                <a:srgbClr val="000000"/>
              </a:solidFill>
              <a:uFill>
                <a:solidFill>
                  <a:srgbClr val="FFFFFF"/>
                </a:solidFill>
              </a:uFill>
              <a:latin typeface="Arial"/>
            </a:endParaRPr>
          </a:p>
        </p:txBody>
      </p:sp>
      <p:sp>
        <p:nvSpPr>
          <p:cNvPr id="60" name="Line 3"/>
          <p:cNvSpPr/>
          <p:nvPr/>
        </p:nvSpPr>
        <p:spPr>
          <a:xfrm>
            <a:off x="3597338" y="1658728"/>
            <a:ext cx="3421963" cy="327"/>
          </a:xfrm>
          <a:prstGeom prst="line">
            <a:avLst/>
          </a:prstGeom>
          <a:ln w="22320">
            <a:solidFill>
              <a:srgbClr val="E7E6E6"/>
            </a:solidFill>
            <a:round/>
          </a:ln>
        </p:spPr>
        <p:style>
          <a:lnRef idx="1">
            <a:schemeClr val="accent1"/>
          </a:lnRef>
          <a:fillRef idx="0">
            <a:schemeClr val="accent1"/>
          </a:fillRef>
          <a:effectRef idx="0">
            <a:schemeClr val="accent1"/>
          </a:effectRef>
          <a:fontRef idx="minor"/>
        </p:style>
      </p:sp>
      <p:sp>
        <p:nvSpPr>
          <p:cNvPr id="61" name="CustomShape 4"/>
          <p:cNvSpPr/>
          <p:nvPr/>
        </p:nvSpPr>
        <p:spPr>
          <a:xfrm>
            <a:off x="3567946" y="1847494"/>
            <a:ext cx="4309948" cy="2986951"/>
          </a:xfrm>
          <a:prstGeom prst="rect">
            <a:avLst/>
          </a:prstGeom>
          <a:noFill/>
          <a:ln>
            <a:noFill/>
          </a:ln>
        </p:spPr>
        <p:style>
          <a:lnRef idx="0">
            <a:scrgbClr r="0" g="0" b="0"/>
          </a:lnRef>
          <a:fillRef idx="0">
            <a:scrgbClr r="0" g="0" b="0"/>
          </a:fillRef>
          <a:effectRef idx="0">
            <a:scrgbClr r="0" g="0" b="0"/>
          </a:effectRef>
          <a:fontRef idx="minor"/>
        </p:style>
        <p:txBody>
          <a:bodyPr lIns="81646" tIns="40823" rIns="81646" bIns="40823"/>
          <a:lstStyle/>
          <a:p>
            <a:pPr>
              <a:lnSpc>
                <a:spcPct val="90000"/>
              </a:lnSpc>
            </a:pPr>
            <a:r>
              <a:rPr lang="en-US" sz="1996" b="1" strike="noStrike" spc="-1">
                <a:solidFill>
                  <a:srgbClr val="FFFFFF"/>
                </a:solidFill>
                <a:uFill>
                  <a:solidFill>
                    <a:srgbClr val="FFFFFF"/>
                  </a:solidFill>
                </a:uFill>
                <a:latin typeface="Calibri"/>
              </a:rPr>
              <a:t>chess_coord_to_pixels</a:t>
            </a:r>
            <a:r>
              <a:rPr lang="en-US" sz="1996" b="0" strike="noStrike" spc="-1">
                <a:solidFill>
                  <a:srgbClr val="FFFFFF"/>
                </a:solidFill>
                <a:uFill>
                  <a:solidFill>
                    <a:srgbClr val="FFFFFF"/>
                  </a:solidFill>
                </a:uFill>
                <a:latin typeface="Calibri"/>
              </a:rPr>
              <a:t>:  Kao input uzima koordinate polja, npr. (5,3) I vraća gornji levi piksel od kog bi trebalo da počinje slika figure u tom polju.</a:t>
            </a:r>
            <a:endParaRPr lang="en-US" sz="1633" b="0" strike="noStrike" spc="-1">
              <a:solidFill>
                <a:srgbClr val="000000"/>
              </a:solidFill>
              <a:uFill>
                <a:solidFill>
                  <a:srgbClr val="FFFFFF"/>
                </a:solidFill>
              </a:uFill>
              <a:latin typeface="Arial"/>
            </a:endParaRPr>
          </a:p>
          <a:p>
            <a:pPr>
              <a:lnSpc>
                <a:spcPct val="90000"/>
              </a:lnSpc>
            </a:pPr>
            <a:endParaRPr lang="en-US" sz="1633" b="0" strike="noStrike" spc="-1">
              <a:solidFill>
                <a:srgbClr val="000000"/>
              </a:solidFill>
              <a:uFill>
                <a:solidFill>
                  <a:srgbClr val="FFFFFF"/>
                </a:solidFill>
              </a:uFill>
              <a:latin typeface="Arial"/>
            </a:endParaRPr>
          </a:p>
          <a:p>
            <a:pPr>
              <a:lnSpc>
                <a:spcPct val="90000"/>
              </a:lnSpc>
            </a:pPr>
            <a:endParaRPr lang="en-US" sz="1633" b="0" strike="noStrike" spc="-1">
              <a:solidFill>
                <a:srgbClr val="000000"/>
              </a:solidFill>
              <a:uFill>
                <a:solidFill>
                  <a:srgbClr val="FFFFFF"/>
                </a:solidFill>
              </a:uFill>
              <a:latin typeface="Arial"/>
            </a:endParaRPr>
          </a:p>
        </p:txBody>
      </p:sp>
      <p:pic>
        <p:nvPicPr>
          <p:cNvPr id="62" name="Picture 61"/>
          <p:cNvPicPr/>
          <p:nvPr/>
        </p:nvPicPr>
        <p:blipFill>
          <a:blip r:embed="rId2"/>
          <a:stretch/>
        </p:blipFill>
        <p:spPr>
          <a:xfrm>
            <a:off x="3770429" y="3152203"/>
            <a:ext cx="4471608" cy="3483687"/>
          </a:xfrm>
          <a:prstGeom prst="rect">
            <a:avLst/>
          </a:prstGeom>
          <a:ln>
            <a:noFill/>
          </a:ln>
        </p:spPr>
      </p:pic>
    </p:spTree>
    <p:extLst>
      <p:ext uri="{BB962C8B-B14F-4D97-AF65-F5344CB8AC3E}">
        <p14:creationId xmlns:p14="http://schemas.microsoft.com/office/powerpoint/2010/main" val="119384099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 name="CustomShape 1"/>
          <p:cNvSpPr/>
          <p:nvPr/>
        </p:nvSpPr>
        <p:spPr>
          <a:xfrm>
            <a:off x="1855331" y="165906"/>
            <a:ext cx="8460850" cy="6552937"/>
          </a:xfrm>
          <a:prstGeom prst="rect">
            <a:avLst/>
          </a:prstGeom>
          <a:solidFill>
            <a:srgbClr val="404040"/>
          </a:solidFill>
          <a:ln w="127080">
            <a:solidFill>
              <a:srgbClr val="404040"/>
            </a:solidFill>
            <a:round/>
          </a:ln>
        </p:spPr>
        <p:style>
          <a:lnRef idx="2">
            <a:schemeClr val="accent1">
              <a:shade val="50000"/>
            </a:schemeClr>
          </a:lnRef>
          <a:fillRef idx="1">
            <a:schemeClr val="accent1"/>
          </a:fillRef>
          <a:effectRef idx="0">
            <a:schemeClr val="accent1"/>
          </a:effectRef>
          <a:fontRef idx="minor"/>
        </p:style>
      </p:sp>
      <p:sp>
        <p:nvSpPr>
          <p:cNvPr id="64" name="CustomShape 2"/>
          <p:cNvSpPr/>
          <p:nvPr/>
        </p:nvSpPr>
        <p:spPr>
          <a:xfrm>
            <a:off x="3515692" y="317768"/>
            <a:ext cx="4228955" cy="1423913"/>
          </a:xfrm>
          <a:prstGeom prst="rect">
            <a:avLst/>
          </a:prstGeom>
          <a:noFill/>
          <a:ln>
            <a:noFill/>
          </a:ln>
        </p:spPr>
        <p:style>
          <a:lnRef idx="0">
            <a:scrgbClr r="0" g="0" b="0"/>
          </a:lnRef>
          <a:fillRef idx="0">
            <a:scrgbClr r="0" g="0" b="0"/>
          </a:fillRef>
          <a:effectRef idx="0">
            <a:scrgbClr r="0" g="0" b="0"/>
          </a:effectRef>
          <a:fontRef idx="minor"/>
        </p:style>
        <p:txBody>
          <a:bodyPr lIns="81646" tIns="40823" rIns="81646" bIns="40823" anchor="ctr"/>
          <a:lstStyle/>
          <a:p>
            <a:pPr>
              <a:lnSpc>
                <a:spcPct val="90000"/>
              </a:lnSpc>
            </a:pPr>
            <a:r>
              <a:rPr lang="en-US" sz="3720" b="0" strike="noStrike" spc="-1">
                <a:solidFill>
                  <a:srgbClr val="FFFFFF"/>
                </a:solidFill>
                <a:uFill>
                  <a:solidFill>
                    <a:srgbClr val="FFFFFF"/>
                  </a:solidFill>
                </a:uFill>
                <a:latin typeface="Calibri Light"/>
              </a:rPr>
              <a:t>Fukcije korišćene za GUI: </a:t>
            </a:r>
            <a:endParaRPr lang="en-US" sz="1633" b="0" strike="noStrike" spc="-1">
              <a:solidFill>
                <a:srgbClr val="000000"/>
              </a:solidFill>
              <a:uFill>
                <a:solidFill>
                  <a:srgbClr val="FFFFFF"/>
                </a:solidFill>
              </a:uFill>
              <a:latin typeface="Arial"/>
            </a:endParaRPr>
          </a:p>
        </p:txBody>
      </p:sp>
      <p:sp>
        <p:nvSpPr>
          <p:cNvPr id="65" name="Line 3"/>
          <p:cNvSpPr/>
          <p:nvPr/>
        </p:nvSpPr>
        <p:spPr>
          <a:xfrm>
            <a:off x="3597338" y="1658728"/>
            <a:ext cx="3421963" cy="327"/>
          </a:xfrm>
          <a:prstGeom prst="line">
            <a:avLst/>
          </a:prstGeom>
          <a:ln w="22320">
            <a:solidFill>
              <a:srgbClr val="E7E6E6"/>
            </a:solidFill>
            <a:round/>
          </a:ln>
        </p:spPr>
        <p:style>
          <a:lnRef idx="1">
            <a:schemeClr val="accent1"/>
          </a:lnRef>
          <a:fillRef idx="0">
            <a:schemeClr val="accent1"/>
          </a:fillRef>
          <a:effectRef idx="0">
            <a:schemeClr val="accent1"/>
          </a:effectRef>
          <a:fontRef idx="minor"/>
        </p:style>
      </p:sp>
      <p:sp>
        <p:nvSpPr>
          <p:cNvPr id="66" name="CustomShape 4"/>
          <p:cNvSpPr/>
          <p:nvPr/>
        </p:nvSpPr>
        <p:spPr>
          <a:xfrm>
            <a:off x="3567946" y="1847494"/>
            <a:ext cx="4309948" cy="2986951"/>
          </a:xfrm>
          <a:prstGeom prst="rect">
            <a:avLst/>
          </a:prstGeom>
          <a:noFill/>
          <a:ln>
            <a:noFill/>
          </a:ln>
        </p:spPr>
        <p:style>
          <a:lnRef idx="0">
            <a:scrgbClr r="0" g="0" b="0"/>
          </a:lnRef>
          <a:fillRef idx="0">
            <a:scrgbClr r="0" g="0" b="0"/>
          </a:fillRef>
          <a:effectRef idx="0">
            <a:scrgbClr r="0" g="0" b="0"/>
          </a:effectRef>
          <a:fontRef idx="minor"/>
        </p:style>
        <p:txBody>
          <a:bodyPr lIns="81646" tIns="40823" rIns="81646" bIns="40823"/>
          <a:lstStyle/>
          <a:p>
            <a:pPr>
              <a:lnSpc>
                <a:spcPct val="90000"/>
              </a:lnSpc>
            </a:pPr>
            <a:r>
              <a:rPr lang="en-US" sz="1996" b="1" strike="noStrike" spc="-1">
                <a:solidFill>
                  <a:srgbClr val="FFFFFF"/>
                </a:solidFill>
                <a:uFill>
                  <a:solidFill>
                    <a:srgbClr val="FFFFFF"/>
                  </a:solidFill>
                </a:uFill>
                <a:latin typeface="Calibri"/>
              </a:rPr>
              <a:t>pixel_coord_to_chess</a:t>
            </a:r>
            <a:r>
              <a:rPr lang="en-US" sz="1996" b="0" strike="noStrike" spc="-1">
                <a:solidFill>
                  <a:srgbClr val="FFFFFF"/>
                </a:solidFill>
                <a:uFill>
                  <a:solidFill>
                    <a:srgbClr val="FFFFFF"/>
                  </a:solidFill>
                </a:uFill>
                <a:latin typeface="Calibri"/>
              </a:rPr>
              <a:t>: Radi suprotno od funkcije chess_coord_to_pixels. Uzima koordinatu gornjeg levog piksela polja u vraća njegovu poziciju na tabli.</a:t>
            </a:r>
            <a:endParaRPr lang="en-US" sz="1633" b="0" strike="noStrike" spc="-1">
              <a:solidFill>
                <a:srgbClr val="000000"/>
              </a:solidFill>
              <a:uFill>
                <a:solidFill>
                  <a:srgbClr val="FFFFFF"/>
                </a:solidFill>
              </a:uFill>
              <a:latin typeface="Arial"/>
            </a:endParaRPr>
          </a:p>
          <a:p>
            <a:pPr>
              <a:lnSpc>
                <a:spcPct val="90000"/>
              </a:lnSpc>
            </a:pPr>
            <a:endParaRPr lang="en-US" sz="1633" b="0" strike="noStrike" spc="-1">
              <a:solidFill>
                <a:srgbClr val="000000"/>
              </a:solidFill>
              <a:uFill>
                <a:solidFill>
                  <a:srgbClr val="FFFFFF"/>
                </a:solidFill>
              </a:uFill>
              <a:latin typeface="Arial"/>
            </a:endParaRPr>
          </a:p>
          <a:p>
            <a:pPr>
              <a:lnSpc>
                <a:spcPct val="90000"/>
              </a:lnSpc>
            </a:pPr>
            <a:endParaRPr lang="en-US" sz="1633" b="0" strike="noStrike" spc="-1">
              <a:solidFill>
                <a:srgbClr val="000000"/>
              </a:solidFill>
              <a:uFill>
                <a:solidFill>
                  <a:srgbClr val="FFFFFF"/>
                </a:solidFill>
              </a:uFill>
              <a:latin typeface="Arial"/>
            </a:endParaRPr>
          </a:p>
        </p:txBody>
      </p:sp>
      <p:pic>
        <p:nvPicPr>
          <p:cNvPr id="67" name="Picture 66"/>
          <p:cNvPicPr/>
          <p:nvPr/>
        </p:nvPicPr>
        <p:blipFill>
          <a:blip r:embed="rId2"/>
          <a:stretch/>
        </p:blipFill>
        <p:spPr>
          <a:xfrm>
            <a:off x="3763243" y="3152530"/>
            <a:ext cx="4478467" cy="3483361"/>
          </a:xfrm>
          <a:prstGeom prst="rect">
            <a:avLst/>
          </a:prstGeom>
          <a:ln>
            <a:noFill/>
          </a:ln>
        </p:spPr>
      </p:pic>
    </p:spTree>
    <p:extLst>
      <p:ext uri="{BB962C8B-B14F-4D97-AF65-F5344CB8AC3E}">
        <p14:creationId xmlns:p14="http://schemas.microsoft.com/office/powerpoint/2010/main" val="15149207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 name="CustomShape 1"/>
          <p:cNvSpPr/>
          <p:nvPr/>
        </p:nvSpPr>
        <p:spPr>
          <a:xfrm>
            <a:off x="1855331" y="165906"/>
            <a:ext cx="8460850" cy="6552937"/>
          </a:xfrm>
          <a:prstGeom prst="rect">
            <a:avLst/>
          </a:prstGeom>
          <a:solidFill>
            <a:srgbClr val="404040"/>
          </a:solidFill>
          <a:ln w="127080">
            <a:solidFill>
              <a:srgbClr val="404040"/>
            </a:solidFill>
            <a:round/>
          </a:ln>
        </p:spPr>
        <p:style>
          <a:lnRef idx="2">
            <a:schemeClr val="accent1">
              <a:shade val="50000"/>
            </a:schemeClr>
          </a:lnRef>
          <a:fillRef idx="1">
            <a:schemeClr val="accent1"/>
          </a:fillRef>
          <a:effectRef idx="0">
            <a:schemeClr val="accent1"/>
          </a:effectRef>
          <a:fontRef idx="minor"/>
        </p:style>
      </p:sp>
      <p:sp>
        <p:nvSpPr>
          <p:cNvPr id="69" name="CustomShape 2"/>
          <p:cNvSpPr/>
          <p:nvPr/>
        </p:nvSpPr>
        <p:spPr>
          <a:xfrm>
            <a:off x="3515692" y="317768"/>
            <a:ext cx="4228955" cy="1423913"/>
          </a:xfrm>
          <a:prstGeom prst="rect">
            <a:avLst/>
          </a:prstGeom>
          <a:noFill/>
          <a:ln>
            <a:noFill/>
          </a:ln>
        </p:spPr>
        <p:style>
          <a:lnRef idx="0">
            <a:scrgbClr r="0" g="0" b="0"/>
          </a:lnRef>
          <a:fillRef idx="0">
            <a:scrgbClr r="0" g="0" b="0"/>
          </a:fillRef>
          <a:effectRef idx="0">
            <a:scrgbClr r="0" g="0" b="0"/>
          </a:effectRef>
          <a:fontRef idx="minor"/>
        </p:style>
        <p:txBody>
          <a:bodyPr lIns="81646" tIns="40823" rIns="81646" bIns="40823" anchor="ctr"/>
          <a:lstStyle/>
          <a:p>
            <a:pPr>
              <a:lnSpc>
                <a:spcPct val="90000"/>
              </a:lnSpc>
            </a:pPr>
            <a:r>
              <a:rPr lang="en-US" sz="3720" b="0" strike="noStrike" spc="-1">
                <a:solidFill>
                  <a:srgbClr val="FFFFFF"/>
                </a:solidFill>
                <a:uFill>
                  <a:solidFill>
                    <a:srgbClr val="FFFFFF"/>
                  </a:solidFill>
                </a:uFill>
                <a:latin typeface="Calibri Light"/>
              </a:rPr>
              <a:t>Fukcije korišćene za GUI: </a:t>
            </a:r>
            <a:endParaRPr lang="en-US" sz="1633" b="0" strike="noStrike" spc="-1">
              <a:solidFill>
                <a:srgbClr val="000000"/>
              </a:solidFill>
              <a:uFill>
                <a:solidFill>
                  <a:srgbClr val="FFFFFF"/>
                </a:solidFill>
              </a:uFill>
              <a:latin typeface="Arial"/>
            </a:endParaRPr>
          </a:p>
        </p:txBody>
      </p:sp>
      <p:sp>
        <p:nvSpPr>
          <p:cNvPr id="70" name="Line 3"/>
          <p:cNvSpPr/>
          <p:nvPr/>
        </p:nvSpPr>
        <p:spPr>
          <a:xfrm>
            <a:off x="3597338" y="1658728"/>
            <a:ext cx="3421963" cy="327"/>
          </a:xfrm>
          <a:prstGeom prst="line">
            <a:avLst/>
          </a:prstGeom>
          <a:ln w="22320">
            <a:solidFill>
              <a:srgbClr val="E7E6E6"/>
            </a:solidFill>
            <a:round/>
          </a:ln>
        </p:spPr>
        <p:style>
          <a:lnRef idx="1">
            <a:schemeClr val="accent1"/>
          </a:lnRef>
          <a:fillRef idx="0">
            <a:schemeClr val="accent1"/>
          </a:fillRef>
          <a:effectRef idx="0">
            <a:schemeClr val="accent1"/>
          </a:effectRef>
          <a:fontRef idx="minor"/>
        </p:style>
      </p:sp>
      <p:sp>
        <p:nvSpPr>
          <p:cNvPr id="71" name="CustomShape 4"/>
          <p:cNvSpPr/>
          <p:nvPr/>
        </p:nvSpPr>
        <p:spPr>
          <a:xfrm>
            <a:off x="3567946" y="1847494"/>
            <a:ext cx="4309948" cy="2986951"/>
          </a:xfrm>
          <a:prstGeom prst="rect">
            <a:avLst/>
          </a:prstGeom>
          <a:noFill/>
          <a:ln>
            <a:noFill/>
          </a:ln>
        </p:spPr>
        <p:style>
          <a:lnRef idx="0">
            <a:scrgbClr r="0" g="0" b="0"/>
          </a:lnRef>
          <a:fillRef idx="0">
            <a:scrgbClr r="0" g="0" b="0"/>
          </a:fillRef>
          <a:effectRef idx="0">
            <a:scrgbClr r="0" g="0" b="0"/>
          </a:effectRef>
          <a:fontRef idx="minor"/>
        </p:style>
        <p:txBody>
          <a:bodyPr lIns="81646" tIns="40823" rIns="81646" bIns="40823"/>
          <a:lstStyle/>
          <a:p>
            <a:pPr>
              <a:lnSpc>
                <a:spcPct val="90000"/>
              </a:lnSpc>
            </a:pPr>
            <a:r>
              <a:rPr lang="en-US" sz="1996" b="1" strike="noStrike" spc="-1">
                <a:solidFill>
                  <a:srgbClr val="FFFFFF"/>
                </a:solidFill>
                <a:uFill>
                  <a:solidFill>
                    <a:srgbClr val="FFFFFF"/>
                  </a:solidFill>
                </a:uFill>
                <a:latin typeface="Calibri"/>
              </a:rPr>
              <a:t>getPiece</a:t>
            </a:r>
            <a:r>
              <a:rPr lang="en-US" sz="1996" b="0" strike="noStrike" spc="-1">
                <a:solidFill>
                  <a:srgbClr val="FFFFFF"/>
                </a:solidFill>
                <a:uFill>
                  <a:solidFill>
                    <a:srgbClr val="FFFFFF"/>
                  </a:solidFill>
                </a:uFill>
                <a:latin typeface="Calibri"/>
              </a:rPr>
              <a:t>: Vraća referencu na Piece objekat koji zauzima određenu koordinatu. Ovaj metod ide kroz listu belih I crnih figura I ako se figura nalazi na zadatim koordinatama, vraća tu figuru.</a:t>
            </a:r>
            <a:endParaRPr lang="en-US" sz="1633" b="0" strike="noStrike" spc="-1">
              <a:solidFill>
                <a:srgbClr val="000000"/>
              </a:solidFill>
              <a:uFill>
                <a:solidFill>
                  <a:srgbClr val="FFFFFF"/>
                </a:solidFill>
              </a:uFill>
              <a:latin typeface="Arial"/>
            </a:endParaRPr>
          </a:p>
          <a:p>
            <a:pPr>
              <a:lnSpc>
                <a:spcPct val="90000"/>
              </a:lnSpc>
            </a:pPr>
            <a:endParaRPr lang="en-US" sz="1633" b="0" strike="noStrike" spc="-1">
              <a:solidFill>
                <a:srgbClr val="000000"/>
              </a:solidFill>
              <a:uFill>
                <a:solidFill>
                  <a:srgbClr val="FFFFFF"/>
                </a:solidFill>
              </a:uFill>
              <a:latin typeface="Arial"/>
            </a:endParaRPr>
          </a:p>
          <a:p>
            <a:pPr>
              <a:lnSpc>
                <a:spcPct val="90000"/>
              </a:lnSpc>
            </a:pPr>
            <a:endParaRPr lang="en-US" sz="1633" b="0" strike="noStrike" spc="-1">
              <a:solidFill>
                <a:srgbClr val="000000"/>
              </a:solidFill>
              <a:uFill>
                <a:solidFill>
                  <a:srgbClr val="FFFFFF"/>
                </a:solidFill>
              </a:uFill>
              <a:latin typeface="Arial"/>
            </a:endParaRPr>
          </a:p>
        </p:txBody>
      </p:sp>
      <p:pic>
        <p:nvPicPr>
          <p:cNvPr id="72" name="Picture 71"/>
          <p:cNvPicPr/>
          <p:nvPr/>
        </p:nvPicPr>
        <p:blipFill>
          <a:blip r:embed="rId2"/>
          <a:stretch/>
        </p:blipFill>
        <p:spPr>
          <a:xfrm>
            <a:off x="2021237" y="3649920"/>
            <a:ext cx="8046086" cy="2903018"/>
          </a:xfrm>
          <a:prstGeom prst="rect">
            <a:avLst/>
          </a:prstGeom>
          <a:ln>
            <a:noFill/>
          </a:ln>
        </p:spPr>
      </p:pic>
    </p:spTree>
    <p:extLst>
      <p:ext uri="{BB962C8B-B14F-4D97-AF65-F5344CB8AC3E}">
        <p14:creationId xmlns:p14="http://schemas.microsoft.com/office/powerpoint/2010/main" val="149264792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 name="CustomShape 1"/>
          <p:cNvSpPr/>
          <p:nvPr/>
        </p:nvSpPr>
        <p:spPr>
          <a:xfrm>
            <a:off x="1855331" y="165906"/>
            <a:ext cx="8460850" cy="6552937"/>
          </a:xfrm>
          <a:prstGeom prst="rect">
            <a:avLst/>
          </a:prstGeom>
          <a:solidFill>
            <a:srgbClr val="404040"/>
          </a:solidFill>
          <a:ln w="127080">
            <a:solidFill>
              <a:srgbClr val="404040"/>
            </a:solidFill>
            <a:round/>
          </a:ln>
        </p:spPr>
        <p:style>
          <a:lnRef idx="2">
            <a:schemeClr val="accent1">
              <a:shade val="50000"/>
            </a:schemeClr>
          </a:lnRef>
          <a:fillRef idx="1">
            <a:schemeClr val="accent1"/>
          </a:fillRef>
          <a:effectRef idx="0">
            <a:schemeClr val="accent1"/>
          </a:effectRef>
          <a:fontRef idx="minor"/>
        </p:style>
      </p:sp>
      <p:sp>
        <p:nvSpPr>
          <p:cNvPr id="74" name="CustomShape 2"/>
          <p:cNvSpPr/>
          <p:nvPr/>
        </p:nvSpPr>
        <p:spPr>
          <a:xfrm>
            <a:off x="3515692" y="317768"/>
            <a:ext cx="4228955" cy="1423913"/>
          </a:xfrm>
          <a:prstGeom prst="rect">
            <a:avLst/>
          </a:prstGeom>
          <a:noFill/>
          <a:ln>
            <a:noFill/>
          </a:ln>
        </p:spPr>
        <p:style>
          <a:lnRef idx="0">
            <a:scrgbClr r="0" g="0" b="0"/>
          </a:lnRef>
          <a:fillRef idx="0">
            <a:scrgbClr r="0" g="0" b="0"/>
          </a:fillRef>
          <a:effectRef idx="0">
            <a:scrgbClr r="0" g="0" b="0"/>
          </a:effectRef>
          <a:fontRef idx="minor"/>
        </p:style>
        <p:txBody>
          <a:bodyPr lIns="81646" tIns="40823" rIns="81646" bIns="40823" anchor="ctr"/>
          <a:lstStyle/>
          <a:p>
            <a:pPr>
              <a:lnSpc>
                <a:spcPct val="90000"/>
              </a:lnSpc>
            </a:pPr>
            <a:r>
              <a:rPr lang="en-US" sz="3720" b="0" strike="noStrike" spc="-1">
                <a:solidFill>
                  <a:srgbClr val="FFFFFF"/>
                </a:solidFill>
                <a:uFill>
                  <a:solidFill>
                    <a:srgbClr val="FFFFFF"/>
                  </a:solidFill>
                </a:uFill>
                <a:latin typeface="Calibri Light"/>
              </a:rPr>
              <a:t>Fukcije korišćene za GUI: </a:t>
            </a:r>
            <a:endParaRPr lang="en-US" sz="1633" b="0" strike="noStrike" spc="-1">
              <a:solidFill>
                <a:srgbClr val="000000"/>
              </a:solidFill>
              <a:uFill>
                <a:solidFill>
                  <a:srgbClr val="FFFFFF"/>
                </a:solidFill>
              </a:uFill>
              <a:latin typeface="Arial"/>
            </a:endParaRPr>
          </a:p>
        </p:txBody>
      </p:sp>
      <p:sp>
        <p:nvSpPr>
          <p:cNvPr id="75" name="Line 3"/>
          <p:cNvSpPr/>
          <p:nvPr/>
        </p:nvSpPr>
        <p:spPr>
          <a:xfrm>
            <a:off x="3597338" y="1658728"/>
            <a:ext cx="3421963" cy="327"/>
          </a:xfrm>
          <a:prstGeom prst="line">
            <a:avLst/>
          </a:prstGeom>
          <a:ln w="22320">
            <a:solidFill>
              <a:srgbClr val="E7E6E6"/>
            </a:solidFill>
            <a:round/>
          </a:ln>
        </p:spPr>
        <p:style>
          <a:lnRef idx="1">
            <a:schemeClr val="accent1"/>
          </a:lnRef>
          <a:fillRef idx="0">
            <a:schemeClr val="accent1"/>
          </a:fillRef>
          <a:effectRef idx="0">
            <a:schemeClr val="accent1"/>
          </a:effectRef>
          <a:fontRef idx="minor"/>
        </p:style>
      </p:sp>
      <p:sp>
        <p:nvSpPr>
          <p:cNvPr id="76" name="CustomShape 4"/>
          <p:cNvSpPr/>
          <p:nvPr/>
        </p:nvSpPr>
        <p:spPr>
          <a:xfrm>
            <a:off x="3567946" y="1847494"/>
            <a:ext cx="4309948" cy="2986951"/>
          </a:xfrm>
          <a:prstGeom prst="rect">
            <a:avLst/>
          </a:prstGeom>
          <a:noFill/>
          <a:ln>
            <a:noFill/>
          </a:ln>
        </p:spPr>
        <p:style>
          <a:lnRef idx="0">
            <a:scrgbClr r="0" g="0" b="0"/>
          </a:lnRef>
          <a:fillRef idx="0">
            <a:scrgbClr r="0" g="0" b="0"/>
          </a:fillRef>
          <a:effectRef idx="0">
            <a:scrgbClr r="0" g="0" b="0"/>
          </a:effectRef>
          <a:fontRef idx="minor"/>
        </p:style>
        <p:txBody>
          <a:bodyPr lIns="81646" tIns="40823" rIns="81646" bIns="40823"/>
          <a:lstStyle/>
          <a:p>
            <a:pPr>
              <a:lnSpc>
                <a:spcPct val="90000"/>
              </a:lnSpc>
            </a:pPr>
            <a:r>
              <a:rPr lang="en-US" sz="1996" b="1" strike="noStrike" spc="-1">
                <a:solidFill>
                  <a:srgbClr val="FFFFFF"/>
                </a:solidFill>
                <a:uFill>
                  <a:solidFill>
                    <a:srgbClr val="FFFFFF"/>
                  </a:solidFill>
                </a:uFill>
                <a:latin typeface="Calibri"/>
              </a:rPr>
              <a:t>createPieces</a:t>
            </a:r>
            <a:r>
              <a:rPr lang="en-US" sz="1996" b="0" strike="noStrike" spc="-1">
                <a:solidFill>
                  <a:srgbClr val="FFFFFF"/>
                </a:solidFill>
                <a:uFill>
                  <a:solidFill>
                    <a:srgbClr val="FFFFFF"/>
                  </a:solidFill>
                </a:uFill>
                <a:latin typeface="Calibri"/>
              </a:rPr>
              <a:t>:  Prolazi kroz sve figure na tabli I kreira instance objekata Piece za svaku od njih. Vraća listu dve liste: jedne koja sadrži sve reference na bele figure I druge koja sadrži reference na crne figure.</a:t>
            </a:r>
            <a:endParaRPr lang="en-US" sz="1633" b="0" strike="noStrike" spc="-1">
              <a:solidFill>
                <a:srgbClr val="000000"/>
              </a:solidFill>
              <a:uFill>
                <a:solidFill>
                  <a:srgbClr val="FFFFFF"/>
                </a:solidFill>
              </a:uFill>
              <a:latin typeface="Arial"/>
            </a:endParaRPr>
          </a:p>
          <a:p>
            <a:pPr>
              <a:lnSpc>
                <a:spcPct val="90000"/>
              </a:lnSpc>
            </a:pPr>
            <a:endParaRPr lang="en-US" sz="1633" b="0" strike="noStrike" spc="-1">
              <a:solidFill>
                <a:srgbClr val="000000"/>
              </a:solidFill>
              <a:uFill>
                <a:solidFill>
                  <a:srgbClr val="FFFFFF"/>
                </a:solidFill>
              </a:uFill>
              <a:latin typeface="Arial"/>
            </a:endParaRPr>
          </a:p>
          <a:p>
            <a:pPr>
              <a:lnSpc>
                <a:spcPct val="90000"/>
              </a:lnSpc>
            </a:pPr>
            <a:endParaRPr lang="en-US" sz="1633" b="0" strike="noStrike" spc="-1">
              <a:solidFill>
                <a:srgbClr val="000000"/>
              </a:solidFill>
              <a:uFill>
                <a:solidFill>
                  <a:srgbClr val="FFFFFF"/>
                </a:solidFill>
              </a:uFill>
              <a:latin typeface="Arial"/>
            </a:endParaRPr>
          </a:p>
        </p:txBody>
      </p:sp>
      <p:pic>
        <p:nvPicPr>
          <p:cNvPr id="77" name="Picture 76"/>
          <p:cNvPicPr/>
          <p:nvPr/>
        </p:nvPicPr>
        <p:blipFill>
          <a:blip r:embed="rId2"/>
          <a:stretch/>
        </p:blipFill>
        <p:spPr>
          <a:xfrm>
            <a:off x="4426865" y="3318109"/>
            <a:ext cx="5723410" cy="3317782"/>
          </a:xfrm>
          <a:prstGeom prst="rect">
            <a:avLst/>
          </a:prstGeom>
          <a:ln>
            <a:noFill/>
          </a:ln>
        </p:spPr>
      </p:pic>
    </p:spTree>
    <p:extLst>
      <p:ext uri="{BB962C8B-B14F-4D97-AF65-F5344CB8AC3E}">
        <p14:creationId xmlns:p14="http://schemas.microsoft.com/office/powerpoint/2010/main" val="33276623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998EB2-FD00-43F6-AEE4-7423138465CA}"/>
              </a:ext>
            </a:extLst>
          </p:cNvPr>
          <p:cNvSpPr>
            <a:spLocks noGrp="1"/>
          </p:cNvSpPr>
          <p:nvPr>
            <p:ph type="title"/>
          </p:nvPr>
        </p:nvSpPr>
        <p:spPr>
          <a:xfrm>
            <a:off x="833002" y="365125"/>
            <a:ext cx="10520702" cy="1325563"/>
          </a:xfrm>
        </p:spPr>
        <p:txBody>
          <a:bodyPr>
            <a:normAutofit/>
          </a:bodyPr>
          <a:lstStyle/>
          <a:p>
            <a:r>
              <a:rPr lang="sr-Latn-RS">
                <a:solidFill>
                  <a:srgbClr val="FFFFFF"/>
                </a:solidFill>
              </a:rPr>
              <a:t>Kratka istorija i zanimljive činjenice:</a:t>
            </a:r>
            <a:endParaRPr lang="en-US">
              <a:solidFill>
                <a:srgbClr val="FFFFFF"/>
              </a:solidFill>
            </a:endParaRPr>
          </a:p>
        </p:txBody>
      </p:sp>
      <p:sp>
        <p:nvSpPr>
          <p:cNvPr id="3" name="Content Placeholder 2">
            <a:extLst>
              <a:ext uri="{FF2B5EF4-FFF2-40B4-BE49-F238E27FC236}">
                <a16:creationId xmlns:a16="http://schemas.microsoft.com/office/drawing/2014/main" id="{4B83737F-1ACA-4334-B716-3F7B26F86449}"/>
              </a:ext>
            </a:extLst>
          </p:cNvPr>
          <p:cNvSpPr>
            <a:spLocks noGrp="1"/>
          </p:cNvSpPr>
          <p:nvPr>
            <p:ph idx="1"/>
          </p:nvPr>
        </p:nvSpPr>
        <p:spPr>
          <a:xfrm>
            <a:off x="838201" y="2022601"/>
            <a:ext cx="10515598" cy="4154361"/>
          </a:xfrm>
        </p:spPr>
        <p:txBody>
          <a:bodyPr>
            <a:normAutofit/>
          </a:bodyPr>
          <a:lstStyle/>
          <a:p>
            <a:r>
              <a:rPr lang="en-US" sz="2000">
                <a:solidFill>
                  <a:srgbClr val="FFFFFF"/>
                </a:solidFill>
              </a:rPr>
              <a:t>1963 godin</a:t>
            </a:r>
            <a:r>
              <a:rPr lang="sr-Latn-RS" sz="2000">
                <a:solidFill>
                  <a:srgbClr val="FFFFFF"/>
                </a:solidFill>
              </a:rPr>
              <a:t>e</a:t>
            </a:r>
            <a:r>
              <a:rPr lang="en-US" sz="2000">
                <a:solidFill>
                  <a:srgbClr val="FFFFFF"/>
                </a:solidFill>
              </a:rPr>
              <a:t>, Hubert Drefys</a:t>
            </a:r>
            <a:r>
              <a:rPr lang="sr-Latn-RS" sz="2000">
                <a:solidFill>
                  <a:srgbClr val="FFFFFF"/>
                </a:solidFill>
              </a:rPr>
              <a:t>,</a:t>
            </a:r>
            <a:r>
              <a:rPr lang="en-US" sz="2000">
                <a:solidFill>
                  <a:srgbClr val="FFFFFF"/>
                </a:solidFill>
              </a:rPr>
              <a:t> </a:t>
            </a:r>
            <a:r>
              <a:rPr lang="sr-Latn-RS" sz="2000">
                <a:solidFill>
                  <a:srgbClr val="FFFFFF"/>
                </a:solidFill>
              </a:rPr>
              <a:t>f</a:t>
            </a:r>
            <a:r>
              <a:rPr lang="en-US" sz="2000">
                <a:solidFill>
                  <a:srgbClr val="FFFFFF"/>
                </a:solidFill>
              </a:rPr>
              <a:t>ilozof</a:t>
            </a:r>
            <a:r>
              <a:rPr lang="sr-Latn-RS" sz="2000">
                <a:solidFill>
                  <a:srgbClr val="FFFFFF"/>
                </a:solidFill>
              </a:rPr>
              <a:t> I profesor na Univerzitetu Berkeley,</a:t>
            </a:r>
            <a:r>
              <a:rPr lang="en-US" sz="2000">
                <a:solidFill>
                  <a:srgbClr val="FFFFFF"/>
                </a:solidFill>
              </a:rPr>
              <a:t> Izjavio je</a:t>
            </a:r>
            <a:r>
              <a:rPr lang="sr-Latn-RS" sz="2000">
                <a:solidFill>
                  <a:srgbClr val="FFFFFF"/>
                </a:solidFill>
              </a:rPr>
              <a:t> u jednim novinama,</a:t>
            </a:r>
            <a:r>
              <a:rPr lang="en-US" sz="2000">
                <a:solidFill>
                  <a:srgbClr val="FFFFFF"/>
                </a:solidFill>
              </a:rPr>
              <a:t> "Computers cant play chess".  Odma nakon te izjave, M.I.T. stručnjaci za veštačku inteligenciju, su ga pozvali da igra protiv Greenblatt </a:t>
            </a:r>
            <a:r>
              <a:rPr lang="sr-Latn-RS" sz="2000">
                <a:solidFill>
                  <a:srgbClr val="FFFFFF"/>
                </a:solidFill>
              </a:rPr>
              <a:t>šahovske</a:t>
            </a:r>
            <a:r>
              <a:rPr lang="en-US" sz="2000">
                <a:solidFill>
                  <a:srgbClr val="FFFFFF"/>
                </a:solidFill>
              </a:rPr>
              <a:t> mašine. Drefys je </a:t>
            </a:r>
            <a:r>
              <a:rPr lang="sr-Latn-RS" sz="2000">
                <a:solidFill>
                  <a:srgbClr val="FFFFFF"/>
                </a:solidFill>
              </a:rPr>
              <a:t>naravno </a:t>
            </a:r>
            <a:r>
              <a:rPr lang="en-US" sz="2000">
                <a:solidFill>
                  <a:srgbClr val="FFFFFF"/>
                </a:solidFill>
              </a:rPr>
              <a:t>izgubio. Nakon toga, Seymour Pavitt</a:t>
            </a:r>
            <a:r>
              <a:rPr lang="sr-Latn-RS" sz="2000">
                <a:solidFill>
                  <a:srgbClr val="FFFFFF"/>
                </a:solidFill>
              </a:rPr>
              <a:t>, jedan od stručnjaka za veštačku inteligenciju na Univerzitetu M.I.T. </a:t>
            </a:r>
            <a:r>
              <a:rPr lang="en-US" sz="2000">
                <a:solidFill>
                  <a:srgbClr val="FFFFFF"/>
                </a:solidFill>
              </a:rPr>
              <a:t> je izjavio</a:t>
            </a:r>
            <a:r>
              <a:rPr lang="sr-Latn-RS" sz="2000">
                <a:solidFill>
                  <a:srgbClr val="FFFFFF"/>
                </a:solidFill>
              </a:rPr>
              <a:t>,</a:t>
            </a:r>
            <a:r>
              <a:rPr lang="en-US" sz="2000">
                <a:solidFill>
                  <a:srgbClr val="FFFFFF"/>
                </a:solidFill>
              </a:rPr>
              <a:t> "Drefys cant play chess eather!".</a:t>
            </a:r>
            <a:r>
              <a:rPr lang="sr-Latn-RS" sz="2000">
                <a:solidFill>
                  <a:srgbClr val="FFFFFF"/>
                </a:solidFill>
              </a:rPr>
              <a:t> </a:t>
            </a:r>
            <a:r>
              <a:rPr lang="en-US" sz="2000">
                <a:solidFill>
                  <a:srgbClr val="FFFFFF"/>
                </a:solidFill>
              </a:rPr>
              <a:t>Drefuy bi možda</a:t>
            </a:r>
            <a:r>
              <a:rPr lang="sr-Latn-RS" sz="2000">
                <a:solidFill>
                  <a:srgbClr val="FFFFFF"/>
                </a:solidFill>
              </a:rPr>
              <a:t> bio</a:t>
            </a:r>
            <a:r>
              <a:rPr lang="en-US" sz="2000">
                <a:solidFill>
                  <a:srgbClr val="FFFFFF"/>
                </a:solidFill>
              </a:rPr>
              <a:t> upravu da je rekao: "Computers cant play chess the way humans play chess</a:t>
            </a:r>
            <a:r>
              <a:rPr lang="sr-Latn-RS" sz="2000">
                <a:solidFill>
                  <a:srgbClr val="FFFFFF"/>
                </a:solidFill>
              </a:rPr>
              <a:t>,</a:t>
            </a:r>
            <a:r>
              <a:rPr lang="en-US" sz="2000">
                <a:solidFill>
                  <a:srgbClr val="FFFFFF"/>
                </a:solidFill>
              </a:rPr>
              <a:t> yet</a:t>
            </a:r>
            <a:r>
              <a:rPr lang="sr-Latn-RS" sz="2000">
                <a:solidFill>
                  <a:srgbClr val="FFFFFF"/>
                </a:solidFill>
              </a:rPr>
              <a:t>“ . </a:t>
            </a:r>
          </a:p>
        </p:txBody>
      </p:sp>
    </p:spTree>
    <p:extLst>
      <p:ext uri="{BB962C8B-B14F-4D97-AF65-F5344CB8AC3E}">
        <p14:creationId xmlns:p14="http://schemas.microsoft.com/office/powerpoint/2010/main" val="404892536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 name="CustomShape 1"/>
          <p:cNvSpPr/>
          <p:nvPr/>
        </p:nvSpPr>
        <p:spPr>
          <a:xfrm>
            <a:off x="1855331" y="165906"/>
            <a:ext cx="8460850" cy="6552937"/>
          </a:xfrm>
          <a:prstGeom prst="rect">
            <a:avLst/>
          </a:prstGeom>
          <a:solidFill>
            <a:srgbClr val="404040"/>
          </a:solidFill>
          <a:ln w="127080">
            <a:solidFill>
              <a:srgbClr val="404040"/>
            </a:solidFill>
            <a:round/>
          </a:ln>
        </p:spPr>
        <p:style>
          <a:lnRef idx="2">
            <a:schemeClr val="accent1">
              <a:shade val="50000"/>
            </a:schemeClr>
          </a:lnRef>
          <a:fillRef idx="1">
            <a:schemeClr val="accent1"/>
          </a:fillRef>
          <a:effectRef idx="0">
            <a:schemeClr val="accent1"/>
          </a:effectRef>
          <a:fontRef idx="minor"/>
        </p:style>
      </p:sp>
      <p:sp>
        <p:nvSpPr>
          <p:cNvPr id="79" name="CustomShape 2"/>
          <p:cNvSpPr/>
          <p:nvPr/>
        </p:nvSpPr>
        <p:spPr>
          <a:xfrm>
            <a:off x="3515692" y="317768"/>
            <a:ext cx="4228955" cy="1423913"/>
          </a:xfrm>
          <a:prstGeom prst="rect">
            <a:avLst/>
          </a:prstGeom>
          <a:noFill/>
          <a:ln>
            <a:noFill/>
          </a:ln>
        </p:spPr>
        <p:style>
          <a:lnRef idx="0">
            <a:scrgbClr r="0" g="0" b="0"/>
          </a:lnRef>
          <a:fillRef idx="0">
            <a:scrgbClr r="0" g="0" b="0"/>
          </a:fillRef>
          <a:effectRef idx="0">
            <a:scrgbClr r="0" g="0" b="0"/>
          </a:effectRef>
          <a:fontRef idx="minor"/>
        </p:style>
        <p:txBody>
          <a:bodyPr lIns="81646" tIns="40823" rIns="81646" bIns="40823" anchor="ctr"/>
          <a:lstStyle/>
          <a:p>
            <a:pPr>
              <a:lnSpc>
                <a:spcPct val="90000"/>
              </a:lnSpc>
            </a:pPr>
            <a:r>
              <a:rPr lang="en-US" sz="3720" b="0" strike="noStrike" spc="-1">
                <a:solidFill>
                  <a:srgbClr val="FFFFFF"/>
                </a:solidFill>
                <a:uFill>
                  <a:solidFill>
                    <a:srgbClr val="FFFFFF"/>
                  </a:solidFill>
                </a:uFill>
                <a:latin typeface="Calibri Light"/>
              </a:rPr>
              <a:t>Fukcije korišćene za GUI: </a:t>
            </a:r>
            <a:endParaRPr lang="en-US" sz="1633" b="0" strike="noStrike" spc="-1">
              <a:solidFill>
                <a:srgbClr val="000000"/>
              </a:solidFill>
              <a:uFill>
                <a:solidFill>
                  <a:srgbClr val="FFFFFF"/>
                </a:solidFill>
              </a:uFill>
              <a:latin typeface="Arial"/>
            </a:endParaRPr>
          </a:p>
        </p:txBody>
      </p:sp>
      <p:sp>
        <p:nvSpPr>
          <p:cNvPr id="80" name="Line 3"/>
          <p:cNvSpPr/>
          <p:nvPr/>
        </p:nvSpPr>
        <p:spPr>
          <a:xfrm>
            <a:off x="3597338" y="1658728"/>
            <a:ext cx="3421963" cy="327"/>
          </a:xfrm>
          <a:prstGeom prst="line">
            <a:avLst/>
          </a:prstGeom>
          <a:ln w="22320">
            <a:solidFill>
              <a:srgbClr val="E7E6E6"/>
            </a:solidFill>
            <a:round/>
          </a:ln>
        </p:spPr>
        <p:style>
          <a:lnRef idx="1">
            <a:schemeClr val="accent1"/>
          </a:lnRef>
          <a:fillRef idx="0">
            <a:schemeClr val="accent1"/>
          </a:fillRef>
          <a:effectRef idx="0">
            <a:schemeClr val="accent1"/>
          </a:effectRef>
          <a:fontRef idx="minor"/>
        </p:style>
      </p:sp>
      <p:sp>
        <p:nvSpPr>
          <p:cNvPr id="81" name="CustomShape 4"/>
          <p:cNvSpPr/>
          <p:nvPr/>
        </p:nvSpPr>
        <p:spPr>
          <a:xfrm>
            <a:off x="2933716" y="2156771"/>
            <a:ext cx="5640458" cy="2714578"/>
          </a:xfrm>
          <a:prstGeom prst="rect">
            <a:avLst/>
          </a:prstGeom>
          <a:noFill/>
          <a:ln>
            <a:noFill/>
          </a:ln>
        </p:spPr>
        <p:style>
          <a:lnRef idx="0">
            <a:scrgbClr r="0" g="0" b="0"/>
          </a:lnRef>
          <a:fillRef idx="0">
            <a:scrgbClr r="0" g="0" b="0"/>
          </a:fillRef>
          <a:effectRef idx="0">
            <a:scrgbClr r="0" g="0" b="0"/>
          </a:effectRef>
          <a:fontRef idx="minor"/>
        </p:style>
        <p:txBody>
          <a:bodyPr lIns="81646" tIns="40823" rIns="81646" bIns="40823"/>
          <a:lstStyle/>
          <a:p>
            <a:pPr>
              <a:lnSpc>
                <a:spcPct val="90000"/>
              </a:lnSpc>
            </a:pPr>
            <a:r>
              <a:rPr lang="en-US" sz="1996" b="1" strike="noStrike" spc="-1">
                <a:solidFill>
                  <a:srgbClr val="FFFFFF"/>
                </a:solidFill>
                <a:uFill>
                  <a:solidFill>
                    <a:srgbClr val="FFFFFF"/>
                  </a:solidFill>
                </a:uFill>
                <a:latin typeface="Calibri"/>
              </a:rPr>
              <a:t>createShades</a:t>
            </a:r>
            <a:r>
              <a:rPr lang="en-US" sz="1996" b="0" strike="noStrike" spc="-1">
                <a:solidFill>
                  <a:srgbClr val="FFFFFF"/>
                </a:solidFill>
                <a:uFill>
                  <a:solidFill>
                    <a:srgbClr val="FFFFFF"/>
                  </a:solidFill>
                </a:uFill>
                <a:latin typeface="Calibri"/>
              </a:rPr>
              <a:t>:  Ovaj metod će modifikovati globalnu listu listofShades. Kreiraće instancu klase Shade za sve koordinate prosleđene kao argument ovoj metodi. Ovim se označavaju ona polja koja su napadnuta od strane određene figure. Metod će dodati I ostale pogodne instance klase Shade, kao što su slike koje se koriste da prikažu šah-mat ili pat poziciju.</a:t>
            </a:r>
            <a:endParaRPr lang="en-US" sz="1633" b="0" strike="noStrike" spc="-1">
              <a:solidFill>
                <a:srgbClr val="000000"/>
              </a:solidFill>
              <a:uFill>
                <a:solidFill>
                  <a:srgbClr val="FFFFFF"/>
                </a:solidFill>
              </a:uFill>
              <a:latin typeface="Arial"/>
            </a:endParaRPr>
          </a:p>
          <a:p>
            <a:pPr>
              <a:lnSpc>
                <a:spcPct val="90000"/>
              </a:lnSpc>
            </a:pPr>
            <a:endParaRPr lang="en-US" sz="1633" b="0" strike="noStrike" spc="-1">
              <a:solidFill>
                <a:srgbClr val="000000"/>
              </a:solidFill>
              <a:uFill>
                <a:solidFill>
                  <a:srgbClr val="FFFFFF"/>
                </a:solidFill>
              </a:uFill>
              <a:latin typeface="Arial"/>
            </a:endParaRPr>
          </a:p>
          <a:p>
            <a:pPr>
              <a:lnSpc>
                <a:spcPct val="90000"/>
              </a:lnSpc>
            </a:pPr>
            <a:endParaRPr lang="en-US" sz="1633"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429835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2151871" y="364797"/>
            <a:ext cx="7886386" cy="1324957"/>
          </a:xfrm>
          <a:prstGeom prst="rect">
            <a:avLst/>
          </a:prstGeom>
          <a:noFill/>
          <a:ln>
            <a:noFill/>
          </a:ln>
        </p:spPr>
        <p:style>
          <a:lnRef idx="0">
            <a:scrgbClr r="0" g="0" b="0"/>
          </a:lnRef>
          <a:fillRef idx="0">
            <a:scrgbClr r="0" g="0" b="0"/>
          </a:fillRef>
          <a:effectRef idx="0">
            <a:scrgbClr r="0" g="0" b="0"/>
          </a:effectRef>
          <a:fontRef idx="minor"/>
        </p:style>
      </p:sp>
      <p:pic>
        <p:nvPicPr>
          <p:cNvPr id="83" name="Picture 82"/>
          <p:cNvPicPr/>
          <p:nvPr/>
        </p:nvPicPr>
        <p:blipFill>
          <a:blip r:embed="rId2"/>
          <a:stretch/>
        </p:blipFill>
        <p:spPr>
          <a:xfrm>
            <a:off x="1606473" y="107120"/>
            <a:ext cx="8958566" cy="6611723"/>
          </a:xfrm>
          <a:prstGeom prst="rect">
            <a:avLst/>
          </a:prstGeom>
          <a:ln>
            <a:noFill/>
          </a:ln>
        </p:spPr>
      </p:pic>
      <p:pic>
        <p:nvPicPr>
          <p:cNvPr id="84" name="Picture 83"/>
          <p:cNvPicPr/>
          <p:nvPr/>
        </p:nvPicPr>
        <p:blipFill>
          <a:blip r:embed="rId3"/>
          <a:stretch/>
        </p:blipFill>
        <p:spPr>
          <a:xfrm>
            <a:off x="6583636" y="583609"/>
            <a:ext cx="1990538" cy="1987599"/>
          </a:xfrm>
          <a:prstGeom prst="rect">
            <a:avLst/>
          </a:prstGeom>
          <a:ln>
            <a:noFill/>
          </a:ln>
        </p:spPr>
      </p:pic>
      <p:sp>
        <p:nvSpPr>
          <p:cNvPr id="85" name="Line 2"/>
          <p:cNvSpPr/>
          <p:nvPr/>
        </p:nvSpPr>
        <p:spPr>
          <a:xfrm>
            <a:off x="5588203" y="1690080"/>
            <a:ext cx="912480" cy="327"/>
          </a:xfrm>
          <a:prstGeom prst="line">
            <a:avLst/>
          </a:prstGeom>
          <a:ln>
            <a:solidFill>
              <a:srgbClr val="FFFFFF"/>
            </a:solidFill>
            <a:headEnd type="triangle" w="med" len="med"/>
          </a:ln>
        </p:spPr>
        <p:style>
          <a:lnRef idx="0">
            <a:scrgbClr r="0" g="0" b="0"/>
          </a:lnRef>
          <a:fillRef idx="0">
            <a:scrgbClr r="0" g="0" b="0"/>
          </a:fillRef>
          <a:effectRef idx="0">
            <a:scrgbClr r="0" g="0" b="0"/>
          </a:effectRef>
          <a:fontRef idx="minor"/>
        </p:style>
      </p:sp>
      <p:pic>
        <p:nvPicPr>
          <p:cNvPr id="86" name="Picture 85"/>
          <p:cNvPicPr/>
          <p:nvPr/>
        </p:nvPicPr>
        <p:blipFill>
          <a:blip r:embed="rId4"/>
          <a:stretch/>
        </p:blipFill>
        <p:spPr>
          <a:xfrm>
            <a:off x="6832494" y="2986298"/>
            <a:ext cx="1589491" cy="1235146"/>
          </a:xfrm>
          <a:prstGeom prst="rect">
            <a:avLst/>
          </a:prstGeom>
          <a:ln>
            <a:noFill/>
          </a:ln>
        </p:spPr>
      </p:pic>
      <p:sp>
        <p:nvSpPr>
          <p:cNvPr id="87" name="Line 3"/>
          <p:cNvSpPr/>
          <p:nvPr/>
        </p:nvSpPr>
        <p:spPr>
          <a:xfrm>
            <a:off x="5638171" y="3214255"/>
            <a:ext cx="1126720" cy="256043"/>
          </a:xfrm>
          <a:prstGeom prst="line">
            <a:avLst/>
          </a:prstGeom>
          <a:ln>
            <a:solidFill>
              <a:srgbClr val="FFFFFF"/>
            </a:solidFill>
            <a:headEnd type="triangle" w="med" len="med"/>
          </a:ln>
        </p:spPr>
        <p:style>
          <a:lnRef idx="0">
            <a:scrgbClr r="0" g="0" b="0"/>
          </a:lnRef>
          <a:fillRef idx="0">
            <a:scrgbClr r="0" g="0" b="0"/>
          </a:fillRef>
          <a:effectRef idx="0">
            <a:scrgbClr r="0" g="0" b="0"/>
          </a:effectRef>
          <a:fontRef idx="minor"/>
        </p:style>
      </p:sp>
      <p:pic>
        <p:nvPicPr>
          <p:cNvPr id="88" name="Picture 87"/>
          <p:cNvPicPr/>
          <p:nvPr/>
        </p:nvPicPr>
        <p:blipFill>
          <a:blip r:embed="rId5"/>
          <a:stretch/>
        </p:blipFill>
        <p:spPr>
          <a:xfrm>
            <a:off x="6741050" y="4820076"/>
            <a:ext cx="1667219" cy="1235146"/>
          </a:xfrm>
          <a:prstGeom prst="rect">
            <a:avLst/>
          </a:prstGeom>
          <a:ln>
            <a:noFill/>
          </a:ln>
        </p:spPr>
      </p:pic>
      <p:sp>
        <p:nvSpPr>
          <p:cNvPr id="89" name="Line 4"/>
          <p:cNvSpPr/>
          <p:nvPr/>
        </p:nvSpPr>
        <p:spPr>
          <a:xfrm>
            <a:off x="5173440" y="4894210"/>
            <a:ext cx="1410196" cy="580669"/>
          </a:xfrm>
          <a:prstGeom prst="line">
            <a:avLst/>
          </a:prstGeom>
          <a:ln>
            <a:solidFill>
              <a:srgbClr val="FFFFFF"/>
            </a:solidFill>
            <a:headEnd type="triangle" w="med" len="me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5722179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 name="CustomShape 1"/>
          <p:cNvSpPr/>
          <p:nvPr/>
        </p:nvSpPr>
        <p:spPr>
          <a:xfrm>
            <a:off x="1855331" y="165906"/>
            <a:ext cx="8460850" cy="6552937"/>
          </a:xfrm>
          <a:prstGeom prst="rect">
            <a:avLst/>
          </a:prstGeom>
          <a:solidFill>
            <a:srgbClr val="404040"/>
          </a:solidFill>
          <a:ln w="127080">
            <a:solidFill>
              <a:srgbClr val="404040"/>
            </a:solidFill>
            <a:round/>
          </a:ln>
        </p:spPr>
        <p:style>
          <a:lnRef idx="2">
            <a:schemeClr val="accent1">
              <a:shade val="50000"/>
            </a:schemeClr>
          </a:lnRef>
          <a:fillRef idx="1">
            <a:schemeClr val="accent1"/>
          </a:fillRef>
          <a:effectRef idx="0">
            <a:schemeClr val="accent1"/>
          </a:effectRef>
          <a:fontRef idx="minor"/>
        </p:style>
      </p:sp>
      <p:sp>
        <p:nvSpPr>
          <p:cNvPr id="91" name="CustomShape 2"/>
          <p:cNvSpPr/>
          <p:nvPr/>
        </p:nvSpPr>
        <p:spPr>
          <a:xfrm>
            <a:off x="3515692" y="317768"/>
            <a:ext cx="4228955" cy="1423913"/>
          </a:xfrm>
          <a:prstGeom prst="rect">
            <a:avLst/>
          </a:prstGeom>
          <a:noFill/>
          <a:ln>
            <a:noFill/>
          </a:ln>
        </p:spPr>
        <p:style>
          <a:lnRef idx="0">
            <a:scrgbClr r="0" g="0" b="0"/>
          </a:lnRef>
          <a:fillRef idx="0">
            <a:scrgbClr r="0" g="0" b="0"/>
          </a:fillRef>
          <a:effectRef idx="0">
            <a:scrgbClr r="0" g="0" b="0"/>
          </a:effectRef>
          <a:fontRef idx="minor"/>
        </p:style>
        <p:txBody>
          <a:bodyPr lIns="81646" tIns="40823" rIns="81646" bIns="40823" anchor="ctr"/>
          <a:lstStyle/>
          <a:p>
            <a:pPr>
              <a:lnSpc>
                <a:spcPct val="90000"/>
              </a:lnSpc>
            </a:pPr>
            <a:r>
              <a:rPr lang="en-US" sz="3720" b="0" strike="noStrike" spc="-1">
                <a:solidFill>
                  <a:srgbClr val="FFFFFF"/>
                </a:solidFill>
                <a:uFill>
                  <a:solidFill>
                    <a:srgbClr val="FFFFFF"/>
                  </a:solidFill>
                </a:uFill>
                <a:latin typeface="Calibri Light"/>
              </a:rPr>
              <a:t>Fukcije korišćene za GUI: </a:t>
            </a:r>
            <a:endParaRPr lang="en-US" sz="1633" b="0" strike="noStrike" spc="-1">
              <a:solidFill>
                <a:srgbClr val="000000"/>
              </a:solidFill>
              <a:uFill>
                <a:solidFill>
                  <a:srgbClr val="FFFFFF"/>
                </a:solidFill>
              </a:uFill>
              <a:latin typeface="Arial"/>
            </a:endParaRPr>
          </a:p>
        </p:txBody>
      </p:sp>
      <p:sp>
        <p:nvSpPr>
          <p:cNvPr id="92" name="Line 3"/>
          <p:cNvSpPr/>
          <p:nvPr/>
        </p:nvSpPr>
        <p:spPr>
          <a:xfrm>
            <a:off x="3597338" y="1658728"/>
            <a:ext cx="3421963" cy="327"/>
          </a:xfrm>
          <a:prstGeom prst="line">
            <a:avLst/>
          </a:prstGeom>
          <a:ln w="22320">
            <a:solidFill>
              <a:srgbClr val="E7E6E6"/>
            </a:solidFill>
            <a:round/>
          </a:ln>
        </p:spPr>
        <p:style>
          <a:lnRef idx="1">
            <a:schemeClr val="accent1"/>
          </a:lnRef>
          <a:fillRef idx="0">
            <a:schemeClr val="accent1"/>
          </a:fillRef>
          <a:effectRef idx="0">
            <a:schemeClr val="accent1"/>
          </a:effectRef>
          <a:fontRef idx="minor"/>
        </p:style>
      </p:sp>
      <p:sp>
        <p:nvSpPr>
          <p:cNvPr id="93" name="CustomShape 4"/>
          <p:cNvSpPr/>
          <p:nvPr/>
        </p:nvSpPr>
        <p:spPr>
          <a:xfrm>
            <a:off x="2601906" y="1847495"/>
            <a:ext cx="6884748" cy="1885051"/>
          </a:xfrm>
          <a:prstGeom prst="rect">
            <a:avLst/>
          </a:prstGeom>
          <a:noFill/>
          <a:ln>
            <a:noFill/>
          </a:ln>
        </p:spPr>
        <p:style>
          <a:lnRef idx="0">
            <a:scrgbClr r="0" g="0" b="0"/>
          </a:lnRef>
          <a:fillRef idx="0">
            <a:scrgbClr r="0" g="0" b="0"/>
          </a:fillRef>
          <a:effectRef idx="0">
            <a:scrgbClr r="0" g="0" b="0"/>
          </a:effectRef>
          <a:fontRef idx="minor"/>
        </p:style>
        <p:txBody>
          <a:bodyPr lIns="81646" tIns="40823" rIns="81646" bIns="40823"/>
          <a:lstStyle/>
          <a:p>
            <a:pPr>
              <a:lnSpc>
                <a:spcPct val="90000"/>
              </a:lnSpc>
            </a:pPr>
            <a:r>
              <a:rPr lang="en-US" sz="1996" b="1" strike="noStrike" spc="-1">
                <a:solidFill>
                  <a:srgbClr val="FFFFFF"/>
                </a:solidFill>
                <a:uFill>
                  <a:solidFill>
                    <a:srgbClr val="FFFFFF"/>
                  </a:solidFill>
                </a:uFill>
                <a:latin typeface="Calibri"/>
              </a:rPr>
              <a:t>drawBoard</a:t>
            </a:r>
            <a:r>
              <a:rPr lang="en-US" sz="1996" b="0" strike="noStrike" spc="-1">
                <a:solidFill>
                  <a:srgbClr val="FFFFFF"/>
                </a:solidFill>
                <a:uFill>
                  <a:solidFill>
                    <a:srgbClr val="FFFFFF"/>
                  </a:solidFill>
                </a:uFill>
                <a:latin typeface="Calibri"/>
              </a:rPr>
              <a:t>: Prikazuje na ekranu tablu, figure I Shades objekte koji su potrebni da se igra što vernije prikaže. Ako je dozvoljeno okretanje table, u zavistosti od toga ko je na potezu, funkcija drawBoard će drugačije postaviti figure. Na primer, ako je beli na potezu, prvo će se iscrtati crne figure I obrnuto.</a:t>
            </a:r>
            <a:endParaRPr lang="en-US" sz="1633" b="0" strike="noStrike" spc="-1">
              <a:solidFill>
                <a:srgbClr val="000000"/>
              </a:solidFill>
              <a:uFill>
                <a:solidFill>
                  <a:srgbClr val="FFFFFF"/>
                </a:solidFill>
              </a:uFill>
              <a:latin typeface="Arial"/>
            </a:endParaRPr>
          </a:p>
          <a:p>
            <a:pPr>
              <a:lnSpc>
                <a:spcPct val="90000"/>
              </a:lnSpc>
            </a:pPr>
            <a:endParaRPr lang="en-US" sz="1633" b="0" strike="noStrike" spc="-1">
              <a:solidFill>
                <a:srgbClr val="000000"/>
              </a:solidFill>
              <a:uFill>
                <a:solidFill>
                  <a:srgbClr val="FFFFFF"/>
                </a:solidFill>
              </a:uFill>
              <a:latin typeface="Arial"/>
            </a:endParaRPr>
          </a:p>
          <a:p>
            <a:pPr>
              <a:lnSpc>
                <a:spcPct val="90000"/>
              </a:lnSpc>
            </a:pPr>
            <a:endParaRPr lang="en-US" sz="1633" b="0" strike="noStrike" spc="-1">
              <a:solidFill>
                <a:srgbClr val="000000"/>
              </a:solidFill>
              <a:uFill>
                <a:solidFill>
                  <a:srgbClr val="FFFFFF"/>
                </a:solidFill>
              </a:uFill>
              <a:latin typeface="Arial"/>
            </a:endParaRPr>
          </a:p>
        </p:txBody>
      </p:sp>
      <p:pic>
        <p:nvPicPr>
          <p:cNvPr id="94" name="Picture 93"/>
          <p:cNvPicPr/>
          <p:nvPr/>
        </p:nvPicPr>
        <p:blipFill>
          <a:blip r:embed="rId2"/>
          <a:stretch/>
        </p:blipFill>
        <p:spPr>
          <a:xfrm>
            <a:off x="2933716" y="3649919"/>
            <a:ext cx="2709680" cy="2730908"/>
          </a:xfrm>
          <a:prstGeom prst="rect">
            <a:avLst/>
          </a:prstGeom>
          <a:ln>
            <a:noFill/>
          </a:ln>
        </p:spPr>
      </p:pic>
      <p:pic>
        <p:nvPicPr>
          <p:cNvPr id="95" name="Picture 94"/>
          <p:cNvPicPr/>
          <p:nvPr/>
        </p:nvPicPr>
        <p:blipFill>
          <a:blip r:embed="rId3"/>
          <a:stretch/>
        </p:blipFill>
        <p:spPr>
          <a:xfrm>
            <a:off x="6251825" y="3649920"/>
            <a:ext cx="2737113" cy="2758994"/>
          </a:xfrm>
          <a:prstGeom prst="rect">
            <a:avLst/>
          </a:prstGeom>
          <a:ln>
            <a:noFill/>
          </a:ln>
        </p:spPr>
      </p:pic>
    </p:spTree>
    <p:extLst>
      <p:ext uri="{BB962C8B-B14F-4D97-AF65-F5344CB8AC3E}">
        <p14:creationId xmlns:p14="http://schemas.microsoft.com/office/powerpoint/2010/main" val="232846627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1"/>
          <p:cNvSpPr/>
          <p:nvPr/>
        </p:nvSpPr>
        <p:spPr>
          <a:xfrm>
            <a:off x="2151871" y="364797"/>
            <a:ext cx="7886386" cy="1324957"/>
          </a:xfrm>
          <a:prstGeom prst="rect">
            <a:avLst/>
          </a:prstGeom>
          <a:noFill/>
          <a:ln>
            <a:noFill/>
          </a:ln>
        </p:spPr>
        <p:style>
          <a:lnRef idx="0">
            <a:scrgbClr r="0" g="0" b="0"/>
          </a:lnRef>
          <a:fillRef idx="0">
            <a:scrgbClr r="0" g="0" b="0"/>
          </a:fillRef>
          <a:effectRef idx="0">
            <a:scrgbClr r="0" g="0" b="0"/>
          </a:effectRef>
          <a:fontRef idx="minor"/>
        </p:style>
      </p:sp>
      <p:sp>
        <p:nvSpPr>
          <p:cNvPr id="97" name="Line 2"/>
          <p:cNvSpPr/>
          <p:nvPr/>
        </p:nvSpPr>
        <p:spPr>
          <a:xfrm flipV="1">
            <a:off x="4426865" y="497717"/>
            <a:ext cx="1990865" cy="82953"/>
          </a:xfrm>
          <a:prstGeom prst="line">
            <a:avLst/>
          </a:prstGeom>
          <a:ln>
            <a:solidFill>
              <a:srgbClr val="FFFFFF"/>
            </a:solidFill>
            <a:headEnd type="triangle" w="med" len="med"/>
          </a:ln>
        </p:spPr>
        <p:style>
          <a:lnRef idx="0">
            <a:scrgbClr r="0" g="0" b="0"/>
          </a:lnRef>
          <a:fillRef idx="0">
            <a:scrgbClr r="0" g="0" b="0"/>
          </a:fillRef>
          <a:effectRef idx="0">
            <a:scrgbClr r="0" g="0" b="0"/>
          </a:effectRef>
          <a:fontRef idx="minor"/>
        </p:style>
      </p:sp>
      <p:sp>
        <p:nvSpPr>
          <p:cNvPr id="98" name="Line 3"/>
          <p:cNvSpPr/>
          <p:nvPr/>
        </p:nvSpPr>
        <p:spPr>
          <a:xfrm flipV="1">
            <a:off x="6334777" y="3898778"/>
            <a:ext cx="1493149" cy="82953"/>
          </a:xfrm>
          <a:prstGeom prst="line">
            <a:avLst/>
          </a:prstGeom>
          <a:ln>
            <a:solidFill>
              <a:srgbClr val="FFFFFF"/>
            </a:solidFill>
            <a:headEnd type="triangle" w="med" len="med"/>
          </a:ln>
        </p:spPr>
        <p:style>
          <a:lnRef idx="0">
            <a:scrgbClr r="0" g="0" b="0"/>
          </a:lnRef>
          <a:fillRef idx="0">
            <a:scrgbClr r="0" g="0" b="0"/>
          </a:fillRef>
          <a:effectRef idx="0">
            <a:scrgbClr r="0" g="0" b="0"/>
          </a:effectRef>
          <a:fontRef idx="minor"/>
        </p:style>
      </p:sp>
      <p:sp>
        <p:nvSpPr>
          <p:cNvPr id="99" name="Line 4"/>
          <p:cNvSpPr/>
          <p:nvPr/>
        </p:nvSpPr>
        <p:spPr>
          <a:xfrm flipV="1">
            <a:off x="6500683" y="5060115"/>
            <a:ext cx="1410196" cy="414764"/>
          </a:xfrm>
          <a:prstGeom prst="line">
            <a:avLst/>
          </a:prstGeom>
          <a:ln>
            <a:solidFill>
              <a:srgbClr val="000000"/>
            </a:solidFill>
            <a:headEnd type="triangle" w="med" len="med"/>
          </a:ln>
        </p:spPr>
        <p:style>
          <a:lnRef idx="0">
            <a:scrgbClr r="0" g="0" b="0"/>
          </a:lnRef>
          <a:fillRef idx="0">
            <a:scrgbClr r="0" g="0" b="0"/>
          </a:fillRef>
          <a:effectRef idx="0">
            <a:scrgbClr r="0" g="0" b="0"/>
          </a:effectRef>
          <a:fontRef idx="minor"/>
        </p:style>
      </p:sp>
      <p:pic>
        <p:nvPicPr>
          <p:cNvPr id="100" name="Picture 99"/>
          <p:cNvPicPr/>
          <p:nvPr/>
        </p:nvPicPr>
        <p:blipFill>
          <a:blip r:embed="rId2"/>
          <a:stretch/>
        </p:blipFill>
        <p:spPr>
          <a:xfrm>
            <a:off x="1690406" y="167865"/>
            <a:ext cx="8874307" cy="6550325"/>
          </a:xfrm>
          <a:prstGeom prst="rect">
            <a:avLst/>
          </a:prstGeom>
          <a:ln>
            <a:noFill/>
          </a:ln>
        </p:spPr>
      </p:pic>
      <p:sp>
        <p:nvSpPr>
          <p:cNvPr id="101" name="Line 5"/>
          <p:cNvSpPr/>
          <p:nvPr/>
        </p:nvSpPr>
        <p:spPr>
          <a:xfrm flipV="1">
            <a:off x="4675723" y="580669"/>
            <a:ext cx="1742007" cy="82953"/>
          </a:xfrm>
          <a:prstGeom prst="line">
            <a:avLst/>
          </a:prstGeom>
          <a:ln>
            <a:solidFill>
              <a:srgbClr val="FFFFFF"/>
            </a:solidFill>
            <a:headEnd type="triangle" w="med" len="med"/>
          </a:ln>
        </p:spPr>
        <p:style>
          <a:lnRef idx="0">
            <a:scrgbClr r="0" g="0" b="0"/>
          </a:lnRef>
          <a:fillRef idx="0">
            <a:scrgbClr r="0" g="0" b="0"/>
          </a:fillRef>
          <a:effectRef idx="0">
            <a:scrgbClr r="0" g="0" b="0"/>
          </a:effectRef>
          <a:fontRef idx="minor"/>
        </p:style>
      </p:sp>
      <p:sp>
        <p:nvSpPr>
          <p:cNvPr id="102" name="Line 6"/>
          <p:cNvSpPr/>
          <p:nvPr/>
        </p:nvSpPr>
        <p:spPr>
          <a:xfrm>
            <a:off x="6500683" y="2156771"/>
            <a:ext cx="829527" cy="327"/>
          </a:xfrm>
          <a:prstGeom prst="line">
            <a:avLst/>
          </a:prstGeom>
          <a:ln>
            <a:solidFill>
              <a:srgbClr val="FFFFFF"/>
            </a:solidFill>
            <a:headEnd type="triangle" w="med" len="med"/>
          </a:ln>
        </p:spPr>
        <p:style>
          <a:lnRef idx="0">
            <a:scrgbClr r="0" g="0" b="0"/>
          </a:lnRef>
          <a:fillRef idx="0">
            <a:scrgbClr r="0" g="0" b="0"/>
          </a:fillRef>
          <a:effectRef idx="0">
            <a:scrgbClr r="0" g="0" b="0"/>
          </a:effectRef>
          <a:fontRef idx="minor"/>
        </p:style>
      </p:sp>
      <p:sp>
        <p:nvSpPr>
          <p:cNvPr id="103" name="Line 7"/>
          <p:cNvSpPr/>
          <p:nvPr/>
        </p:nvSpPr>
        <p:spPr>
          <a:xfrm>
            <a:off x="6251825" y="3981730"/>
            <a:ext cx="1576101" cy="327"/>
          </a:xfrm>
          <a:prstGeom prst="line">
            <a:avLst/>
          </a:prstGeom>
          <a:ln>
            <a:solidFill>
              <a:srgbClr val="FFFFFF"/>
            </a:solidFill>
            <a:headEnd type="triangle" w="med" len="med"/>
          </a:ln>
        </p:spPr>
        <p:style>
          <a:lnRef idx="0">
            <a:scrgbClr r="0" g="0" b="0"/>
          </a:lnRef>
          <a:fillRef idx="0">
            <a:scrgbClr r="0" g="0" b="0"/>
          </a:fillRef>
          <a:effectRef idx="0">
            <a:scrgbClr r="0" g="0" b="0"/>
          </a:effectRef>
          <a:fontRef idx="minor"/>
        </p:style>
      </p:sp>
      <p:sp>
        <p:nvSpPr>
          <p:cNvPr id="104" name="Line 8"/>
          <p:cNvSpPr/>
          <p:nvPr/>
        </p:nvSpPr>
        <p:spPr>
          <a:xfrm flipV="1">
            <a:off x="6500683" y="5143068"/>
            <a:ext cx="1327243" cy="331811"/>
          </a:xfrm>
          <a:prstGeom prst="line">
            <a:avLst/>
          </a:prstGeom>
          <a:ln>
            <a:solidFill>
              <a:srgbClr val="FFFFFF"/>
            </a:solidFill>
            <a:headEnd type="triangle" w="med" len="me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24294077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ustomShape 1"/>
          <p:cNvSpPr/>
          <p:nvPr/>
        </p:nvSpPr>
        <p:spPr>
          <a:xfrm>
            <a:off x="2151871" y="364797"/>
            <a:ext cx="7886386" cy="1324957"/>
          </a:xfrm>
          <a:prstGeom prst="rect">
            <a:avLst/>
          </a:prstGeom>
          <a:noFill/>
          <a:ln>
            <a:noFill/>
          </a:ln>
        </p:spPr>
        <p:style>
          <a:lnRef idx="0">
            <a:scrgbClr r="0" g="0" b="0"/>
          </a:lnRef>
          <a:fillRef idx="0">
            <a:scrgbClr r="0" g="0" b="0"/>
          </a:fillRef>
          <a:effectRef idx="0">
            <a:scrgbClr r="0" g="0" b="0"/>
          </a:effectRef>
          <a:fontRef idx="minor"/>
        </p:style>
      </p:sp>
      <p:pic>
        <p:nvPicPr>
          <p:cNvPr id="106" name="Picture 105"/>
          <p:cNvPicPr/>
          <p:nvPr/>
        </p:nvPicPr>
        <p:blipFill>
          <a:blip r:embed="rId2"/>
          <a:stretch/>
        </p:blipFill>
        <p:spPr>
          <a:xfrm>
            <a:off x="1690079" y="166559"/>
            <a:ext cx="8874307" cy="6550978"/>
          </a:xfrm>
          <a:prstGeom prst="rect">
            <a:avLst/>
          </a:prstGeom>
          <a:ln>
            <a:noFill/>
          </a:ln>
        </p:spPr>
      </p:pic>
      <p:sp>
        <p:nvSpPr>
          <p:cNvPr id="107" name="Line 2"/>
          <p:cNvSpPr/>
          <p:nvPr/>
        </p:nvSpPr>
        <p:spPr>
          <a:xfrm flipV="1">
            <a:off x="6334777" y="912480"/>
            <a:ext cx="1161338" cy="331811"/>
          </a:xfrm>
          <a:prstGeom prst="line">
            <a:avLst/>
          </a:prstGeom>
          <a:ln>
            <a:solidFill>
              <a:srgbClr val="FFFFFF"/>
            </a:solidFill>
            <a:headEnd type="triangle" w="med" len="med"/>
          </a:ln>
        </p:spPr>
        <p:style>
          <a:lnRef idx="0">
            <a:scrgbClr r="0" g="0" b="0"/>
          </a:lnRef>
          <a:fillRef idx="0">
            <a:scrgbClr r="0" g="0" b="0"/>
          </a:fillRef>
          <a:effectRef idx="0">
            <a:scrgbClr r="0" g="0" b="0"/>
          </a:effectRef>
          <a:fontRef idx="minor"/>
        </p:style>
      </p:sp>
      <p:sp>
        <p:nvSpPr>
          <p:cNvPr id="108" name="Line 3"/>
          <p:cNvSpPr/>
          <p:nvPr/>
        </p:nvSpPr>
        <p:spPr>
          <a:xfrm flipV="1">
            <a:off x="6334777" y="3069251"/>
            <a:ext cx="1493149" cy="248858"/>
          </a:xfrm>
          <a:prstGeom prst="line">
            <a:avLst/>
          </a:prstGeom>
          <a:ln>
            <a:solidFill>
              <a:srgbClr val="FFFFFF"/>
            </a:solidFill>
            <a:headEnd type="triangle" w="med" len="med"/>
          </a:ln>
        </p:spPr>
        <p:style>
          <a:lnRef idx="0">
            <a:scrgbClr r="0" g="0" b="0"/>
          </a:lnRef>
          <a:fillRef idx="0">
            <a:scrgbClr r="0" g="0" b="0"/>
          </a:fillRef>
          <a:effectRef idx="0">
            <a:scrgbClr r="0" g="0" b="0"/>
          </a:effectRef>
          <a:fontRef idx="minor"/>
        </p:style>
      </p:sp>
      <p:sp>
        <p:nvSpPr>
          <p:cNvPr id="109" name="Line 4"/>
          <p:cNvSpPr/>
          <p:nvPr/>
        </p:nvSpPr>
        <p:spPr>
          <a:xfrm flipV="1">
            <a:off x="6417730" y="5308974"/>
            <a:ext cx="1493149" cy="165905"/>
          </a:xfrm>
          <a:prstGeom prst="line">
            <a:avLst/>
          </a:prstGeom>
          <a:ln>
            <a:solidFill>
              <a:srgbClr val="FFFFFF"/>
            </a:solidFill>
            <a:headEnd type="triangle" w="med" len="me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82728825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3877BC8-757A-4F07-847F-04D2D9DF5952}"/>
              </a:ext>
            </a:extLst>
          </p:cNvPr>
          <p:cNvSpPr>
            <a:spLocks noGrp="1"/>
          </p:cNvSpPr>
          <p:nvPr>
            <p:ph type="title"/>
          </p:nvPr>
        </p:nvSpPr>
        <p:spPr>
          <a:xfrm>
            <a:off x="833002" y="365125"/>
            <a:ext cx="10520702" cy="1325563"/>
          </a:xfrm>
        </p:spPr>
        <p:txBody>
          <a:bodyPr>
            <a:normAutofit/>
          </a:bodyPr>
          <a:lstStyle/>
          <a:p>
            <a:r>
              <a:rPr lang="en-US">
                <a:solidFill>
                  <a:srgbClr val="FFFFFF"/>
                </a:solidFill>
              </a:rPr>
              <a:t>LITERATURA :</a:t>
            </a:r>
          </a:p>
        </p:txBody>
      </p:sp>
      <p:sp>
        <p:nvSpPr>
          <p:cNvPr id="3" name="Content Placeholder 2">
            <a:extLst>
              <a:ext uri="{FF2B5EF4-FFF2-40B4-BE49-F238E27FC236}">
                <a16:creationId xmlns:a16="http://schemas.microsoft.com/office/drawing/2014/main" id="{DB563FA1-FF5E-4D98-A543-D8DE8112DBFD}"/>
              </a:ext>
            </a:extLst>
          </p:cNvPr>
          <p:cNvSpPr>
            <a:spLocks noGrp="1"/>
          </p:cNvSpPr>
          <p:nvPr>
            <p:ph idx="1"/>
          </p:nvPr>
        </p:nvSpPr>
        <p:spPr>
          <a:xfrm>
            <a:off x="838201" y="2022601"/>
            <a:ext cx="10515598" cy="4154361"/>
          </a:xfrm>
        </p:spPr>
        <p:txBody>
          <a:bodyPr>
            <a:normAutofit/>
          </a:bodyPr>
          <a:lstStyle/>
          <a:p>
            <a:pPr marL="0" indent="0">
              <a:buNone/>
            </a:pPr>
            <a:r>
              <a:rPr lang="en-US" sz="1400" dirty="0">
                <a:solidFill>
                  <a:srgbClr val="FFFFFF"/>
                </a:solidFill>
              </a:rPr>
              <a:t>     1) M.I.T Open courses. </a:t>
            </a:r>
            <a:r>
              <a:rPr lang="en-US" sz="1400" dirty="0" err="1">
                <a:solidFill>
                  <a:srgbClr val="FFFFFF"/>
                </a:solidFill>
              </a:rPr>
              <a:t>Profesor</a:t>
            </a:r>
            <a:r>
              <a:rPr lang="en-US" sz="1400" dirty="0">
                <a:solidFill>
                  <a:srgbClr val="FFFFFF"/>
                </a:solidFill>
              </a:rPr>
              <a:t>: Patrick H. Winston.</a:t>
            </a:r>
          </a:p>
          <a:p>
            <a:pPr marL="457200" lvl="1" indent="0">
              <a:buNone/>
            </a:pPr>
            <a:r>
              <a:rPr lang="en-US" sz="1400" dirty="0">
                <a:solidFill>
                  <a:srgbClr val="FFFFFF"/>
                </a:solidFill>
              </a:rPr>
              <a:t>	Oblast : Search: Games, Minimax, and Alpha-Beta</a:t>
            </a:r>
          </a:p>
          <a:p>
            <a:pPr marL="457200" lvl="1" indent="0">
              <a:buNone/>
            </a:pPr>
            <a:r>
              <a:rPr lang="en-US" sz="1400" dirty="0">
                <a:solidFill>
                  <a:srgbClr val="FFFFFF"/>
                </a:solidFill>
              </a:rPr>
              <a:t>	</a:t>
            </a:r>
            <a:r>
              <a:rPr lang="en-US" sz="1400" dirty="0" err="1">
                <a:solidFill>
                  <a:srgbClr val="FFFFFF"/>
                </a:solidFill>
              </a:rPr>
              <a:t>Izvor</a:t>
            </a:r>
            <a:r>
              <a:rPr lang="en-US" sz="1400" dirty="0">
                <a:solidFill>
                  <a:srgbClr val="FFFFFF"/>
                </a:solidFill>
              </a:rPr>
              <a:t> : </a:t>
            </a:r>
          </a:p>
          <a:p>
            <a:pPr marL="457200" lvl="1" indent="0">
              <a:buNone/>
            </a:pPr>
            <a:r>
              <a:rPr lang="en-US" sz="1400" dirty="0">
                <a:solidFill>
                  <a:srgbClr val="FFFFFF"/>
                </a:solidFill>
                <a:hlinkClick r:id="rId2"/>
              </a:rPr>
              <a:t>https://www.youtube.com/watch?v=STjW3eH0Cik&amp;list=LLT5p-43LhQ7jZfnj-	88nThw&amp;index=2&amp;t=0s</a:t>
            </a:r>
            <a:endParaRPr lang="en-US" sz="1400" dirty="0">
              <a:solidFill>
                <a:srgbClr val="FFFFFF"/>
              </a:solidFill>
            </a:endParaRPr>
          </a:p>
          <a:p>
            <a:pPr marL="457200" lvl="1" indent="0">
              <a:buNone/>
            </a:pPr>
            <a:endParaRPr lang="en-US" sz="1400" dirty="0">
              <a:solidFill>
                <a:srgbClr val="FFFFFF"/>
              </a:solidFill>
            </a:endParaRPr>
          </a:p>
          <a:p>
            <a:pPr marL="457200" lvl="1" indent="0">
              <a:buNone/>
            </a:pPr>
            <a:r>
              <a:rPr lang="en-US" sz="1400" dirty="0">
                <a:solidFill>
                  <a:srgbClr val="FFFFFF"/>
                </a:solidFill>
              </a:rPr>
              <a:t>2) Python </a:t>
            </a:r>
            <a:r>
              <a:rPr lang="en-US" sz="1400" dirty="0" err="1">
                <a:solidFill>
                  <a:srgbClr val="FFFFFF"/>
                </a:solidFill>
              </a:rPr>
              <a:t>dokumentacija</a:t>
            </a:r>
            <a:r>
              <a:rPr lang="en-US" sz="1400" dirty="0">
                <a:solidFill>
                  <a:srgbClr val="FFFFFF"/>
                </a:solidFill>
              </a:rPr>
              <a:t> za </a:t>
            </a:r>
            <a:r>
              <a:rPr lang="en-US" sz="1400" dirty="0" err="1">
                <a:solidFill>
                  <a:srgbClr val="FFFFFF"/>
                </a:solidFill>
              </a:rPr>
              <a:t>verziju</a:t>
            </a:r>
            <a:r>
              <a:rPr lang="en-US" sz="1400" dirty="0">
                <a:solidFill>
                  <a:srgbClr val="FFFFFF"/>
                </a:solidFill>
              </a:rPr>
              <a:t> 2.7.</a:t>
            </a:r>
          </a:p>
          <a:p>
            <a:pPr marL="457200" lvl="1" indent="0">
              <a:buNone/>
            </a:pPr>
            <a:r>
              <a:rPr lang="en-US" sz="1400" dirty="0">
                <a:solidFill>
                  <a:srgbClr val="FFFFFF"/>
                </a:solidFill>
              </a:rPr>
              <a:t>	</a:t>
            </a:r>
            <a:r>
              <a:rPr lang="en-US" sz="1400" dirty="0" err="1">
                <a:solidFill>
                  <a:srgbClr val="FFFFFF"/>
                </a:solidFill>
              </a:rPr>
              <a:t>izvor</a:t>
            </a:r>
            <a:r>
              <a:rPr lang="en-US" sz="1400" dirty="0">
                <a:solidFill>
                  <a:srgbClr val="FFFFFF"/>
                </a:solidFill>
              </a:rPr>
              <a:t> :</a:t>
            </a:r>
          </a:p>
          <a:p>
            <a:pPr marL="457200" lvl="1" indent="0">
              <a:buNone/>
            </a:pPr>
            <a:r>
              <a:rPr lang="en-US" sz="1400" dirty="0">
                <a:solidFill>
                  <a:srgbClr val="FFFFFF"/>
                </a:solidFill>
                <a:hlinkClick r:id="rId3"/>
              </a:rPr>
              <a:t>https://docs.python.org/2.7/</a:t>
            </a:r>
            <a:endParaRPr lang="en-US" sz="1400" dirty="0">
              <a:solidFill>
                <a:srgbClr val="FFFFFF"/>
              </a:solidFill>
            </a:endParaRPr>
          </a:p>
          <a:p>
            <a:pPr marL="457200" lvl="1" indent="0">
              <a:buNone/>
            </a:pPr>
            <a:endParaRPr lang="en-US" sz="1400" dirty="0">
              <a:solidFill>
                <a:srgbClr val="FFFFFF"/>
              </a:solidFill>
            </a:endParaRPr>
          </a:p>
          <a:p>
            <a:pPr marL="457200" lvl="1" indent="0">
              <a:buNone/>
            </a:pPr>
            <a:r>
              <a:rPr lang="en-US" sz="1400" dirty="0">
                <a:solidFill>
                  <a:srgbClr val="FFFFFF"/>
                </a:solidFill>
              </a:rPr>
              <a:t>3) Za GUI, </a:t>
            </a:r>
            <a:r>
              <a:rPr lang="en-US" sz="1400" dirty="0" err="1">
                <a:solidFill>
                  <a:srgbClr val="FFFFFF"/>
                </a:solidFill>
              </a:rPr>
              <a:t>koristili</a:t>
            </a:r>
            <a:r>
              <a:rPr lang="en-US" sz="1400" dirty="0">
                <a:solidFill>
                  <a:srgbClr val="FFFFFF"/>
                </a:solidFill>
              </a:rPr>
              <a:t> </a:t>
            </a:r>
            <a:r>
              <a:rPr lang="en-US" sz="1400" dirty="0" err="1">
                <a:solidFill>
                  <a:srgbClr val="FFFFFF"/>
                </a:solidFill>
              </a:rPr>
              <a:t>smo</a:t>
            </a:r>
            <a:r>
              <a:rPr lang="en-US" sz="1400" dirty="0">
                <a:solidFill>
                  <a:srgbClr val="FFFFFF"/>
                </a:solidFill>
              </a:rPr>
              <a:t> </a:t>
            </a:r>
            <a:r>
              <a:rPr lang="en-US" sz="1400" dirty="0" err="1">
                <a:solidFill>
                  <a:srgbClr val="FFFFFF"/>
                </a:solidFill>
              </a:rPr>
              <a:t>vec</a:t>
            </a:r>
            <a:r>
              <a:rPr lang="en-US" sz="1400" dirty="0">
                <a:solidFill>
                  <a:srgbClr val="FFFFFF"/>
                </a:solidFill>
              </a:rPr>
              <a:t> </a:t>
            </a:r>
            <a:r>
              <a:rPr lang="en-US" sz="1400" dirty="0" err="1">
                <a:solidFill>
                  <a:srgbClr val="FFFFFF"/>
                </a:solidFill>
              </a:rPr>
              <a:t>postojece</a:t>
            </a:r>
            <a:r>
              <a:rPr lang="en-US" sz="1400" dirty="0">
                <a:solidFill>
                  <a:srgbClr val="FFFFFF"/>
                </a:solidFill>
              </a:rPr>
              <a:t> </a:t>
            </a:r>
            <a:r>
              <a:rPr lang="en-US" sz="1400" dirty="0" err="1">
                <a:solidFill>
                  <a:srgbClr val="FFFFFF"/>
                </a:solidFill>
              </a:rPr>
              <a:t>slike</a:t>
            </a:r>
            <a:r>
              <a:rPr lang="en-US" sz="1400" dirty="0">
                <a:solidFill>
                  <a:srgbClr val="FFFFFF"/>
                </a:solidFill>
              </a:rPr>
              <a:t> </a:t>
            </a:r>
            <a:r>
              <a:rPr lang="en-US" sz="1400" dirty="0" err="1">
                <a:solidFill>
                  <a:srgbClr val="FFFFFF"/>
                </a:solidFill>
              </a:rPr>
              <a:t>figura</a:t>
            </a:r>
            <a:r>
              <a:rPr lang="en-US" sz="1400" dirty="0">
                <a:solidFill>
                  <a:srgbClr val="FFFFFF"/>
                </a:solidFill>
              </a:rPr>
              <a:t> </a:t>
            </a:r>
            <a:r>
              <a:rPr lang="en-US" sz="1400" dirty="0" err="1">
                <a:solidFill>
                  <a:srgbClr val="FFFFFF"/>
                </a:solidFill>
              </a:rPr>
              <a:t>sa</a:t>
            </a:r>
            <a:r>
              <a:rPr lang="en-US" sz="1400" dirty="0">
                <a:solidFill>
                  <a:srgbClr val="FFFFFF"/>
                </a:solidFill>
              </a:rPr>
              <a:t> </a:t>
            </a:r>
            <a:r>
              <a:rPr lang="en-US" sz="1400" dirty="0" err="1">
                <a:solidFill>
                  <a:srgbClr val="FFFFFF"/>
                </a:solidFill>
              </a:rPr>
              <a:t>sajta</a:t>
            </a:r>
            <a:r>
              <a:rPr lang="en-US" sz="1400" dirty="0">
                <a:solidFill>
                  <a:srgbClr val="FFFFFF"/>
                </a:solidFill>
              </a:rPr>
              <a:t> </a:t>
            </a:r>
            <a:r>
              <a:rPr lang="en-US" sz="1400" dirty="0" err="1">
                <a:solidFill>
                  <a:srgbClr val="FFFFFF"/>
                </a:solidFill>
              </a:rPr>
              <a:t>Lichess</a:t>
            </a:r>
            <a:r>
              <a:rPr lang="en-US" sz="1400" dirty="0">
                <a:solidFill>
                  <a:srgbClr val="FFFFFF"/>
                </a:solidFill>
              </a:rPr>
              <a:t>.</a:t>
            </a:r>
          </a:p>
          <a:p>
            <a:pPr marL="457200" lvl="1" indent="0">
              <a:buNone/>
            </a:pPr>
            <a:r>
              <a:rPr lang="sr-Latn-RS" sz="1400" dirty="0">
                <a:solidFill>
                  <a:srgbClr val="FFFFFF"/>
                </a:solidFill>
              </a:rPr>
              <a:t>	</a:t>
            </a:r>
            <a:r>
              <a:rPr lang="en-US" sz="1400" dirty="0" err="1">
                <a:solidFill>
                  <a:srgbClr val="FFFFFF"/>
                </a:solidFill>
              </a:rPr>
              <a:t>Izvor</a:t>
            </a:r>
            <a:r>
              <a:rPr lang="en-US" sz="1400" dirty="0">
                <a:solidFill>
                  <a:srgbClr val="FFFFFF"/>
                </a:solidFill>
              </a:rPr>
              <a:t> :</a:t>
            </a:r>
          </a:p>
          <a:p>
            <a:pPr marL="457200" lvl="1" indent="0">
              <a:buNone/>
            </a:pPr>
            <a:r>
              <a:rPr lang="en-US" sz="1400" dirty="0">
                <a:solidFill>
                  <a:srgbClr val="FFFFFF"/>
                </a:solidFill>
                <a:hlinkClick r:id="rId4"/>
              </a:rPr>
              <a:t>https://lichess.org/</a:t>
            </a:r>
            <a:endParaRPr lang="en-US" sz="1400" dirty="0">
              <a:solidFill>
                <a:srgbClr val="FFFFFF"/>
              </a:solidFill>
            </a:endParaRPr>
          </a:p>
          <a:p>
            <a:pPr marL="457200" lvl="1" indent="0">
              <a:buNone/>
            </a:pPr>
            <a:endParaRPr lang="en-US" sz="1400" dirty="0">
              <a:solidFill>
                <a:srgbClr val="FFFFFF"/>
              </a:solidFill>
            </a:endParaRPr>
          </a:p>
          <a:p>
            <a:pPr marL="457200" lvl="1" indent="0">
              <a:buNone/>
            </a:pPr>
            <a:r>
              <a:rPr lang="en-US" sz="1400" dirty="0">
                <a:solidFill>
                  <a:srgbClr val="FFFFFF"/>
                </a:solidFill>
              </a:rPr>
              <a:t>4) Za </a:t>
            </a:r>
            <a:r>
              <a:rPr lang="en-US" sz="1400" dirty="0" err="1">
                <a:solidFill>
                  <a:srgbClr val="FFFFFF"/>
                </a:solidFill>
              </a:rPr>
              <a:t>istorijske</a:t>
            </a:r>
            <a:r>
              <a:rPr lang="en-US" sz="1400" dirty="0">
                <a:solidFill>
                  <a:srgbClr val="FFFFFF"/>
                </a:solidFill>
              </a:rPr>
              <a:t> </a:t>
            </a:r>
            <a:r>
              <a:rPr lang="sr-Latn-RS" sz="1400" dirty="0">
                <a:solidFill>
                  <a:srgbClr val="FFFFFF"/>
                </a:solidFill>
              </a:rPr>
              <a:t>činjenice</a:t>
            </a:r>
            <a:r>
              <a:rPr lang="sr-Latn-RS" sz="1400">
                <a:solidFill>
                  <a:srgbClr val="FFFFFF"/>
                </a:solidFill>
              </a:rPr>
              <a:t>, koristili </a:t>
            </a:r>
            <a:r>
              <a:rPr lang="sr-Latn-RS" sz="1400" dirty="0">
                <a:solidFill>
                  <a:srgbClr val="FFFFFF"/>
                </a:solidFill>
              </a:rPr>
              <a:t>smo Wikipediju :</a:t>
            </a:r>
          </a:p>
          <a:p>
            <a:pPr marL="457200" lvl="1" indent="0">
              <a:buNone/>
            </a:pPr>
            <a:r>
              <a:rPr lang="sr-Latn-RS" sz="1400" dirty="0">
                <a:solidFill>
                  <a:srgbClr val="FFFFFF"/>
                </a:solidFill>
              </a:rPr>
              <a:t>	izvor :</a:t>
            </a:r>
          </a:p>
          <a:p>
            <a:pPr marL="457200" lvl="1" indent="0">
              <a:buNone/>
            </a:pPr>
            <a:r>
              <a:rPr lang="en-US" sz="1400" dirty="0">
                <a:solidFill>
                  <a:srgbClr val="FFFFFF"/>
                </a:solidFill>
                <a:hlinkClick r:id="rId5"/>
              </a:rPr>
              <a:t>https://en.wikipedia.org/wiki/Deep_Blue_(chess_computer)</a:t>
            </a:r>
            <a:endParaRPr lang="sr-Latn-RS" sz="1400" dirty="0">
              <a:solidFill>
                <a:srgbClr val="FFFFFF"/>
              </a:solidFill>
            </a:endParaRPr>
          </a:p>
          <a:p>
            <a:pPr marL="457200" lvl="1" indent="0">
              <a:buNone/>
            </a:pPr>
            <a:endParaRPr lang="sr-Latn-RS" sz="1400" dirty="0">
              <a:solidFill>
                <a:srgbClr val="FFFFFF"/>
              </a:solidFill>
            </a:endParaRPr>
          </a:p>
          <a:p>
            <a:pPr marL="457200" lvl="1" indent="0">
              <a:buNone/>
            </a:pPr>
            <a:endParaRPr lang="sr-Latn-RS" sz="1400" dirty="0">
              <a:solidFill>
                <a:srgbClr val="FFFFFF"/>
              </a:solidFill>
            </a:endParaRPr>
          </a:p>
          <a:p>
            <a:pPr marL="457200" lvl="1" indent="0">
              <a:buNone/>
            </a:pPr>
            <a:endParaRPr lang="en-US" sz="1400" dirty="0">
              <a:solidFill>
                <a:srgbClr val="FFFFFF"/>
              </a:solidFill>
            </a:endParaRPr>
          </a:p>
        </p:txBody>
      </p:sp>
    </p:spTree>
    <p:extLst>
      <p:ext uri="{BB962C8B-B14F-4D97-AF65-F5344CB8AC3E}">
        <p14:creationId xmlns:p14="http://schemas.microsoft.com/office/powerpoint/2010/main" val="206247851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B45CCE-09B2-41D4-87D9-249C8F797FE7}"/>
              </a:ext>
            </a:extLst>
          </p:cNvPr>
          <p:cNvSpPr>
            <a:spLocks noGrp="1"/>
          </p:cNvSpPr>
          <p:nvPr>
            <p:ph type="title"/>
          </p:nvPr>
        </p:nvSpPr>
        <p:spPr>
          <a:xfrm>
            <a:off x="833002" y="365125"/>
            <a:ext cx="10520702" cy="1325563"/>
          </a:xfrm>
        </p:spPr>
        <p:txBody>
          <a:bodyPr>
            <a:normAutofit/>
          </a:bodyPr>
          <a:lstStyle/>
          <a:p>
            <a:r>
              <a:rPr lang="sr-Latn-RS">
                <a:solidFill>
                  <a:srgbClr val="FFFFFF"/>
                </a:solidFill>
              </a:rPr>
              <a:t>Kratka istorija i zanimljive činjenice:</a:t>
            </a:r>
            <a:endParaRPr lang="en-US">
              <a:solidFill>
                <a:srgbClr val="FFFFFF"/>
              </a:solidFill>
            </a:endParaRPr>
          </a:p>
        </p:txBody>
      </p:sp>
      <p:sp>
        <p:nvSpPr>
          <p:cNvPr id="3" name="Content Placeholder 2">
            <a:extLst>
              <a:ext uri="{FF2B5EF4-FFF2-40B4-BE49-F238E27FC236}">
                <a16:creationId xmlns:a16="http://schemas.microsoft.com/office/drawing/2014/main" id="{1F8269A8-28DC-4792-9886-D45D96591778}"/>
              </a:ext>
            </a:extLst>
          </p:cNvPr>
          <p:cNvSpPr>
            <a:spLocks noGrp="1"/>
          </p:cNvSpPr>
          <p:nvPr>
            <p:ph idx="1"/>
          </p:nvPr>
        </p:nvSpPr>
        <p:spPr>
          <a:xfrm>
            <a:off x="838201" y="1690689"/>
            <a:ext cx="10515598" cy="4486274"/>
          </a:xfrm>
        </p:spPr>
        <p:txBody>
          <a:bodyPr>
            <a:normAutofit/>
          </a:bodyPr>
          <a:lstStyle/>
          <a:p>
            <a:r>
              <a:rPr lang="en-US" sz="1400" dirty="0">
                <a:solidFill>
                  <a:srgbClr val="FFFFFF"/>
                </a:solidFill>
              </a:rPr>
              <a:t>1968 </a:t>
            </a:r>
            <a:r>
              <a:rPr lang="en-US" sz="1400" dirty="0" err="1">
                <a:solidFill>
                  <a:srgbClr val="FFFFFF"/>
                </a:solidFill>
              </a:rPr>
              <a:t>godine</a:t>
            </a:r>
            <a:r>
              <a:rPr lang="en-US" sz="1400" dirty="0">
                <a:solidFill>
                  <a:srgbClr val="FFFFFF"/>
                </a:solidFill>
              </a:rPr>
              <a:t>, </a:t>
            </a:r>
            <a:r>
              <a:rPr lang="en-US" sz="1400" dirty="0" err="1">
                <a:solidFill>
                  <a:srgbClr val="FFFFFF"/>
                </a:solidFill>
              </a:rPr>
              <a:t>šahovski</a:t>
            </a:r>
            <a:r>
              <a:rPr lang="en-US" sz="1400" dirty="0">
                <a:solidFill>
                  <a:srgbClr val="FFFFFF"/>
                </a:solidFill>
              </a:rPr>
              <a:t> </a:t>
            </a:r>
            <a:r>
              <a:rPr lang="en-US" sz="1400" dirty="0" err="1">
                <a:solidFill>
                  <a:srgbClr val="FFFFFF"/>
                </a:solidFill>
              </a:rPr>
              <a:t>šampion</a:t>
            </a:r>
            <a:r>
              <a:rPr lang="en-US" sz="1400" dirty="0">
                <a:solidFill>
                  <a:srgbClr val="FFFFFF"/>
                </a:solidFill>
              </a:rPr>
              <a:t> David Levy, </a:t>
            </a:r>
            <a:r>
              <a:rPr lang="sr-Latn-RS" sz="1400" dirty="0">
                <a:solidFill>
                  <a:srgbClr val="FFFFFF"/>
                </a:solidFill>
              </a:rPr>
              <a:t>kladio se sa</a:t>
            </a:r>
            <a:r>
              <a:rPr lang="en-US" sz="1400" dirty="0">
                <a:solidFill>
                  <a:srgbClr val="FFFFFF"/>
                </a:solidFill>
              </a:rPr>
              <a:t> John McCarthy-</a:t>
            </a:r>
            <a:r>
              <a:rPr lang="en-US" sz="1400" dirty="0" err="1">
                <a:solidFill>
                  <a:srgbClr val="FFFFFF"/>
                </a:solidFill>
              </a:rPr>
              <a:t>jem</a:t>
            </a:r>
            <a:r>
              <a:rPr lang="en-US" sz="1400" dirty="0">
                <a:solidFill>
                  <a:srgbClr val="FFFFFF"/>
                </a:solidFill>
              </a:rPr>
              <a:t>,</a:t>
            </a:r>
            <a:r>
              <a:rPr lang="sr-Latn-RS" sz="1400" dirty="0">
                <a:solidFill>
                  <a:srgbClr val="FFFFFF"/>
                </a:solidFill>
              </a:rPr>
              <a:t> američkim naučnikom i dobitnikom Tjuringove nagrade zbog doprinosa na polju veštačke inteligencije i stvaranje samog pojma „Veštačka inteligencija“, </a:t>
            </a:r>
            <a:r>
              <a:rPr lang="en-US" sz="1400" dirty="0">
                <a:solidFill>
                  <a:srgbClr val="FFFFFF"/>
                </a:solidFill>
              </a:rPr>
              <a:t>da </a:t>
            </a:r>
            <a:r>
              <a:rPr lang="en-US" sz="1400" dirty="0" err="1">
                <a:solidFill>
                  <a:srgbClr val="FFFFFF"/>
                </a:solidFill>
              </a:rPr>
              <a:t>nijedan</a:t>
            </a:r>
            <a:r>
              <a:rPr lang="en-US" sz="1400" dirty="0">
                <a:solidFill>
                  <a:srgbClr val="FFFFFF"/>
                </a:solidFill>
              </a:rPr>
              <a:t> </a:t>
            </a:r>
            <a:r>
              <a:rPr lang="en-US" sz="1400" dirty="0" err="1">
                <a:solidFill>
                  <a:srgbClr val="FFFFFF"/>
                </a:solidFill>
              </a:rPr>
              <a:t>računar</a:t>
            </a:r>
            <a:r>
              <a:rPr lang="en-US" sz="1400" dirty="0">
                <a:solidFill>
                  <a:srgbClr val="FFFFFF"/>
                </a:solidFill>
              </a:rPr>
              <a:t> </a:t>
            </a:r>
            <a:r>
              <a:rPr lang="en-US" sz="1400" dirty="0" err="1">
                <a:solidFill>
                  <a:srgbClr val="FFFFFF"/>
                </a:solidFill>
              </a:rPr>
              <a:t>neće</a:t>
            </a:r>
            <a:r>
              <a:rPr lang="en-US" sz="1400" dirty="0">
                <a:solidFill>
                  <a:srgbClr val="FFFFFF"/>
                </a:solidFill>
              </a:rPr>
              <a:t> </a:t>
            </a:r>
            <a:r>
              <a:rPr lang="en-US" sz="1400" dirty="0" err="1">
                <a:solidFill>
                  <a:srgbClr val="FFFFFF"/>
                </a:solidFill>
              </a:rPr>
              <a:t>pobediti</a:t>
            </a:r>
            <a:r>
              <a:rPr lang="en-US" sz="1400" dirty="0">
                <a:solidFill>
                  <a:srgbClr val="FFFFFF"/>
                </a:solidFill>
              </a:rPr>
              <a:t> </a:t>
            </a:r>
            <a:r>
              <a:rPr lang="en-US" sz="1400" dirty="0" err="1">
                <a:solidFill>
                  <a:srgbClr val="FFFFFF"/>
                </a:solidFill>
              </a:rPr>
              <a:t>šahovskog</a:t>
            </a:r>
            <a:r>
              <a:rPr lang="en-US" sz="1400" dirty="0">
                <a:solidFill>
                  <a:srgbClr val="FFFFFF"/>
                </a:solidFill>
              </a:rPr>
              <a:t> </a:t>
            </a:r>
            <a:r>
              <a:rPr lang="en-US" sz="1400" dirty="0" err="1">
                <a:solidFill>
                  <a:srgbClr val="FFFFFF"/>
                </a:solidFill>
              </a:rPr>
              <a:t>šampiona</a:t>
            </a:r>
            <a:r>
              <a:rPr lang="en-US" sz="1400" dirty="0">
                <a:solidFill>
                  <a:srgbClr val="FFFFFF"/>
                </a:solidFill>
              </a:rPr>
              <a:t> u </a:t>
            </a:r>
            <a:r>
              <a:rPr lang="en-US" sz="1400" dirty="0" err="1">
                <a:solidFill>
                  <a:srgbClr val="FFFFFF"/>
                </a:solidFill>
              </a:rPr>
              <a:t>narednih</a:t>
            </a:r>
            <a:r>
              <a:rPr lang="en-US" sz="1400" dirty="0">
                <a:solidFill>
                  <a:srgbClr val="FFFFFF"/>
                </a:solidFill>
              </a:rPr>
              <a:t> 10 </a:t>
            </a:r>
            <a:r>
              <a:rPr lang="en-US" sz="1400" dirty="0" err="1">
                <a:solidFill>
                  <a:srgbClr val="FFFFFF"/>
                </a:solidFill>
              </a:rPr>
              <a:t>godina</a:t>
            </a:r>
            <a:r>
              <a:rPr lang="en-US" sz="1400" dirty="0">
                <a:solidFill>
                  <a:srgbClr val="FFFFFF"/>
                </a:solidFill>
              </a:rPr>
              <a:t>. </a:t>
            </a:r>
          </a:p>
          <a:p>
            <a:r>
              <a:rPr lang="en-US" sz="1400" dirty="0">
                <a:solidFill>
                  <a:srgbClr val="FFFFFF"/>
                </a:solidFill>
              </a:rPr>
              <a:t>  </a:t>
            </a:r>
            <a:r>
              <a:rPr lang="sr-Latn-RS" sz="1400" dirty="0">
                <a:solidFill>
                  <a:srgbClr val="FFFFFF"/>
                </a:solidFill>
              </a:rPr>
              <a:t>Devet</a:t>
            </a:r>
            <a:r>
              <a:rPr lang="en-US" sz="1400" dirty="0">
                <a:solidFill>
                  <a:srgbClr val="FFFFFF"/>
                </a:solidFill>
              </a:rPr>
              <a:t> </a:t>
            </a:r>
            <a:r>
              <a:rPr lang="en-US" sz="1400" dirty="0" err="1">
                <a:solidFill>
                  <a:srgbClr val="FFFFFF"/>
                </a:solidFill>
              </a:rPr>
              <a:t>godina</a:t>
            </a:r>
            <a:r>
              <a:rPr lang="en-US" sz="1400" dirty="0">
                <a:solidFill>
                  <a:srgbClr val="FFFFFF"/>
                </a:solidFill>
              </a:rPr>
              <a:t> </a:t>
            </a:r>
            <a:r>
              <a:rPr lang="en-US" sz="1400" dirty="0" err="1">
                <a:solidFill>
                  <a:srgbClr val="FFFFFF"/>
                </a:solidFill>
              </a:rPr>
              <a:t>kasnije</a:t>
            </a:r>
            <a:r>
              <a:rPr lang="en-US" sz="1400" dirty="0">
                <a:solidFill>
                  <a:srgbClr val="FFFFFF"/>
                </a:solidFill>
              </a:rPr>
              <a:t> McCarthy je </a:t>
            </a:r>
            <a:r>
              <a:rPr lang="en-US" sz="1400" dirty="0" err="1">
                <a:solidFill>
                  <a:srgbClr val="FFFFFF"/>
                </a:solidFill>
              </a:rPr>
              <a:t>odustao</a:t>
            </a:r>
            <a:r>
              <a:rPr lang="en-US" sz="1400" dirty="0">
                <a:solidFill>
                  <a:srgbClr val="FFFFFF"/>
                </a:solidFill>
              </a:rPr>
              <a:t>, </a:t>
            </a:r>
            <a:r>
              <a:rPr lang="en-US" sz="1400" dirty="0" err="1">
                <a:solidFill>
                  <a:srgbClr val="FFFFFF"/>
                </a:solidFill>
              </a:rPr>
              <a:t>jer</a:t>
            </a:r>
            <a:r>
              <a:rPr lang="en-US" sz="1400" dirty="0">
                <a:solidFill>
                  <a:srgbClr val="FFFFFF"/>
                </a:solidFill>
              </a:rPr>
              <a:t> je </a:t>
            </a:r>
            <a:r>
              <a:rPr lang="en-US" sz="1400" dirty="0" err="1">
                <a:solidFill>
                  <a:srgbClr val="FFFFFF"/>
                </a:solidFill>
              </a:rPr>
              <a:t>znao</a:t>
            </a:r>
            <a:r>
              <a:rPr lang="en-US" sz="1400" dirty="0">
                <a:solidFill>
                  <a:srgbClr val="FFFFFF"/>
                </a:solidFill>
              </a:rPr>
              <a:t> da </a:t>
            </a:r>
            <a:r>
              <a:rPr lang="en-US" sz="1400" dirty="0" err="1">
                <a:solidFill>
                  <a:srgbClr val="FFFFFF"/>
                </a:solidFill>
              </a:rPr>
              <a:t>nema</a:t>
            </a:r>
            <a:r>
              <a:rPr lang="en-US" sz="1400" dirty="0">
                <a:solidFill>
                  <a:srgbClr val="FFFFFF"/>
                </a:solidFill>
              </a:rPr>
              <a:t> </a:t>
            </a:r>
            <a:r>
              <a:rPr lang="en-US" sz="1400" dirty="0" err="1">
                <a:solidFill>
                  <a:srgbClr val="FFFFFF"/>
                </a:solidFill>
              </a:rPr>
              <a:t>šanse</a:t>
            </a:r>
            <a:r>
              <a:rPr lang="en-US" sz="1400" dirty="0">
                <a:solidFill>
                  <a:srgbClr val="FFFFFF"/>
                </a:solidFill>
              </a:rPr>
              <a:t> da </a:t>
            </a:r>
            <a:r>
              <a:rPr lang="en-US" sz="1400" dirty="0" err="1">
                <a:solidFill>
                  <a:srgbClr val="FFFFFF"/>
                </a:solidFill>
              </a:rPr>
              <a:t>računar</a:t>
            </a:r>
            <a:r>
              <a:rPr lang="en-US" sz="1400" dirty="0">
                <a:solidFill>
                  <a:srgbClr val="FFFFFF"/>
                </a:solidFill>
              </a:rPr>
              <a:t> </a:t>
            </a:r>
            <a:r>
              <a:rPr lang="en-US" sz="1400" dirty="0" err="1">
                <a:solidFill>
                  <a:srgbClr val="FFFFFF"/>
                </a:solidFill>
              </a:rPr>
              <a:t>pobedi</a:t>
            </a:r>
            <a:r>
              <a:rPr lang="en-US" sz="1400" dirty="0">
                <a:solidFill>
                  <a:srgbClr val="FFFFFF"/>
                </a:solidFill>
              </a:rPr>
              <a:t> </a:t>
            </a:r>
            <a:r>
              <a:rPr lang="en-US" sz="1400" dirty="0" err="1">
                <a:solidFill>
                  <a:srgbClr val="FFFFFF"/>
                </a:solidFill>
              </a:rPr>
              <a:t>šahovskog</a:t>
            </a:r>
            <a:r>
              <a:rPr lang="en-US" sz="1400" dirty="0">
                <a:solidFill>
                  <a:srgbClr val="FFFFFF"/>
                </a:solidFill>
              </a:rPr>
              <a:t> </a:t>
            </a:r>
            <a:r>
              <a:rPr lang="en-US" sz="1400" dirty="0" err="1">
                <a:solidFill>
                  <a:srgbClr val="FFFFFF"/>
                </a:solidFill>
              </a:rPr>
              <a:t>šampiona</a:t>
            </a:r>
            <a:r>
              <a:rPr lang="en-US" sz="1400" dirty="0">
                <a:solidFill>
                  <a:srgbClr val="FFFFFF"/>
                </a:solidFill>
              </a:rPr>
              <a:t> </a:t>
            </a:r>
            <a:r>
              <a:rPr lang="en-US" sz="1400" dirty="0" err="1">
                <a:solidFill>
                  <a:srgbClr val="FFFFFF"/>
                </a:solidFill>
              </a:rPr>
              <a:t>na</a:t>
            </a:r>
            <a:r>
              <a:rPr lang="en-US" sz="1400" dirty="0">
                <a:solidFill>
                  <a:srgbClr val="FFFFFF"/>
                </a:solidFill>
              </a:rPr>
              <a:t> </a:t>
            </a:r>
            <a:r>
              <a:rPr lang="en-US" sz="1400" dirty="0" err="1">
                <a:solidFill>
                  <a:srgbClr val="FFFFFF"/>
                </a:solidFill>
              </a:rPr>
              <a:t>način</a:t>
            </a:r>
            <a:r>
              <a:rPr lang="en-US" sz="1400" dirty="0">
                <a:solidFill>
                  <a:srgbClr val="FFFFFF"/>
                </a:solidFill>
              </a:rPr>
              <a:t> </a:t>
            </a:r>
            <a:r>
              <a:rPr lang="en-US" sz="1400" dirty="0" err="1">
                <a:solidFill>
                  <a:srgbClr val="FFFFFF"/>
                </a:solidFill>
              </a:rPr>
              <a:t>na</a:t>
            </a:r>
            <a:r>
              <a:rPr lang="en-US" sz="1400" dirty="0">
                <a:solidFill>
                  <a:srgbClr val="FFFFFF"/>
                </a:solidFill>
              </a:rPr>
              <a:t> </a:t>
            </a:r>
            <a:r>
              <a:rPr lang="en-US" sz="1400" dirty="0" err="1">
                <a:solidFill>
                  <a:srgbClr val="FFFFFF"/>
                </a:solidFill>
              </a:rPr>
              <a:t>koji</a:t>
            </a:r>
            <a:r>
              <a:rPr lang="en-US" sz="1400" dirty="0">
                <a:solidFill>
                  <a:srgbClr val="FFFFFF"/>
                </a:solidFill>
              </a:rPr>
              <a:t> je on </a:t>
            </a:r>
            <a:r>
              <a:rPr lang="en-US" sz="1400" dirty="0" err="1">
                <a:solidFill>
                  <a:srgbClr val="FFFFFF"/>
                </a:solidFill>
              </a:rPr>
              <a:t>želeo</a:t>
            </a:r>
            <a:r>
              <a:rPr lang="sr-Latn-RS" sz="1400" dirty="0">
                <a:solidFill>
                  <a:srgbClr val="FFFFFF"/>
                </a:solidFill>
              </a:rPr>
              <a:t> </a:t>
            </a:r>
            <a:r>
              <a:rPr lang="en-US" sz="1400" dirty="0">
                <a:solidFill>
                  <a:srgbClr val="FFFFFF"/>
                </a:solidFill>
              </a:rPr>
              <a:t>(Na </a:t>
            </a:r>
            <a:r>
              <a:rPr lang="en-US" sz="1400" dirty="0" err="1">
                <a:solidFill>
                  <a:srgbClr val="FFFFFF"/>
                </a:solidFill>
              </a:rPr>
              <a:t>način</a:t>
            </a:r>
            <a:r>
              <a:rPr lang="en-US" sz="1400" dirty="0">
                <a:solidFill>
                  <a:srgbClr val="FFFFFF"/>
                </a:solidFill>
              </a:rPr>
              <a:t> </a:t>
            </a:r>
            <a:r>
              <a:rPr lang="en-US" sz="1400" dirty="0" err="1">
                <a:solidFill>
                  <a:srgbClr val="FFFFFF"/>
                </a:solidFill>
              </a:rPr>
              <a:t>na</a:t>
            </a:r>
            <a:r>
              <a:rPr lang="en-US" sz="1400" dirty="0">
                <a:solidFill>
                  <a:srgbClr val="FFFFFF"/>
                </a:solidFill>
              </a:rPr>
              <a:t> </a:t>
            </a:r>
            <a:r>
              <a:rPr lang="en-US" sz="1400" dirty="0" err="1">
                <a:solidFill>
                  <a:srgbClr val="FFFFFF"/>
                </a:solidFill>
              </a:rPr>
              <a:t>koji</a:t>
            </a:r>
            <a:r>
              <a:rPr lang="en-US" sz="1400" dirty="0">
                <a:solidFill>
                  <a:srgbClr val="FFFFFF"/>
                </a:solidFill>
              </a:rPr>
              <a:t> </a:t>
            </a:r>
            <a:r>
              <a:rPr lang="en-US" sz="1400" dirty="0" err="1">
                <a:solidFill>
                  <a:srgbClr val="FFFFFF"/>
                </a:solidFill>
              </a:rPr>
              <a:t>ljudi</a:t>
            </a:r>
            <a:r>
              <a:rPr lang="en-US" sz="1400" dirty="0">
                <a:solidFill>
                  <a:srgbClr val="FFFFFF"/>
                </a:solidFill>
              </a:rPr>
              <a:t> </a:t>
            </a:r>
            <a:r>
              <a:rPr lang="en-US" sz="1400" dirty="0" err="1">
                <a:solidFill>
                  <a:srgbClr val="FFFFFF"/>
                </a:solidFill>
              </a:rPr>
              <a:t>igraju</a:t>
            </a:r>
            <a:r>
              <a:rPr lang="en-US" sz="1400" dirty="0">
                <a:solidFill>
                  <a:srgbClr val="FFFFFF"/>
                </a:solidFill>
              </a:rPr>
              <a:t> </a:t>
            </a:r>
            <a:r>
              <a:rPr lang="en-US" sz="1400" dirty="0" err="1">
                <a:solidFill>
                  <a:srgbClr val="FFFFFF"/>
                </a:solidFill>
              </a:rPr>
              <a:t>šah</a:t>
            </a:r>
            <a:r>
              <a:rPr lang="en-US" sz="1400" dirty="0">
                <a:solidFill>
                  <a:srgbClr val="FFFFFF"/>
                </a:solidFill>
              </a:rPr>
              <a:t>).</a:t>
            </a:r>
          </a:p>
          <a:p>
            <a:r>
              <a:rPr lang="en-US" sz="1400" dirty="0">
                <a:solidFill>
                  <a:srgbClr val="FFFFFF"/>
                </a:solidFill>
              </a:rPr>
              <a:t>  </a:t>
            </a:r>
            <a:r>
              <a:rPr lang="sr-Latn-RS" sz="1400" dirty="0">
                <a:solidFill>
                  <a:srgbClr val="FFFFFF"/>
                </a:solidFill>
              </a:rPr>
              <a:t>Dvadeset</a:t>
            </a:r>
            <a:r>
              <a:rPr lang="en-US" sz="1400" dirty="0">
                <a:solidFill>
                  <a:srgbClr val="FFFFFF"/>
                </a:solidFill>
              </a:rPr>
              <a:t> </a:t>
            </a:r>
            <a:r>
              <a:rPr lang="en-US" sz="1400" dirty="0" err="1">
                <a:solidFill>
                  <a:srgbClr val="FFFFFF"/>
                </a:solidFill>
              </a:rPr>
              <a:t>godina</a:t>
            </a:r>
            <a:r>
              <a:rPr lang="en-US" sz="1400" dirty="0">
                <a:solidFill>
                  <a:srgbClr val="FFFFFF"/>
                </a:solidFill>
              </a:rPr>
              <a:t> </a:t>
            </a:r>
            <a:r>
              <a:rPr lang="en-US" sz="1400" dirty="0" err="1">
                <a:solidFill>
                  <a:srgbClr val="FFFFFF"/>
                </a:solidFill>
              </a:rPr>
              <a:t>nakon</a:t>
            </a:r>
            <a:r>
              <a:rPr lang="en-US" sz="1400" dirty="0">
                <a:solidFill>
                  <a:srgbClr val="FFFFFF"/>
                </a:solidFill>
              </a:rPr>
              <a:t> toga, 1997 </a:t>
            </a:r>
            <a:r>
              <a:rPr lang="en-US" sz="1400" dirty="0" err="1">
                <a:solidFill>
                  <a:srgbClr val="FFFFFF"/>
                </a:solidFill>
              </a:rPr>
              <a:t>godine</a:t>
            </a:r>
            <a:r>
              <a:rPr lang="en-US" sz="1400" dirty="0">
                <a:solidFill>
                  <a:srgbClr val="FFFFFF"/>
                </a:solidFill>
              </a:rPr>
              <a:t>, Deep Blue je </a:t>
            </a:r>
            <a:r>
              <a:rPr lang="en-US" sz="1400" dirty="0" err="1">
                <a:solidFill>
                  <a:srgbClr val="FFFFFF"/>
                </a:solidFill>
              </a:rPr>
              <a:t>pobedio</a:t>
            </a:r>
            <a:r>
              <a:rPr lang="en-US" sz="1400" dirty="0">
                <a:solidFill>
                  <a:srgbClr val="FFFFFF"/>
                </a:solidFill>
              </a:rPr>
              <a:t> </a:t>
            </a:r>
            <a:r>
              <a:rPr lang="en-US" sz="1400" dirty="0" err="1">
                <a:solidFill>
                  <a:srgbClr val="FFFFFF"/>
                </a:solidFill>
              </a:rPr>
              <a:t>svetskog</a:t>
            </a:r>
            <a:r>
              <a:rPr lang="en-US" sz="1400" dirty="0">
                <a:solidFill>
                  <a:srgbClr val="FFFFFF"/>
                </a:solidFill>
              </a:rPr>
              <a:t> </a:t>
            </a:r>
            <a:r>
              <a:rPr lang="en-US" sz="1400" dirty="0" err="1">
                <a:solidFill>
                  <a:srgbClr val="FFFFFF"/>
                </a:solidFill>
              </a:rPr>
              <a:t>šampiona</a:t>
            </a:r>
            <a:r>
              <a:rPr lang="en-US" sz="1400" dirty="0">
                <a:solidFill>
                  <a:srgbClr val="FFFFFF"/>
                </a:solidFill>
              </a:rPr>
              <a:t> Garry-ja </a:t>
            </a:r>
            <a:r>
              <a:rPr lang="en-US" sz="1400" dirty="0" err="1">
                <a:solidFill>
                  <a:srgbClr val="FFFFFF"/>
                </a:solidFill>
              </a:rPr>
              <a:t>Kasparova</a:t>
            </a:r>
            <a:r>
              <a:rPr lang="en-US" sz="1400" dirty="0">
                <a:solidFill>
                  <a:srgbClr val="FFFFFF"/>
                </a:solidFill>
              </a:rPr>
              <a:t>.</a:t>
            </a:r>
          </a:p>
          <a:p>
            <a:r>
              <a:rPr lang="en-US" sz="1400" dirty="0">
                <a:solidFill>
                  <a:srgbClr val="FFFFFF"/>
                </a:solidFill>
              </a:rPr>
              <a:t>  1996 </a:t>
            </a:r>
            <a:r>
              <a:rPr lang="en-US" sz="1400" dirty="0" err="1">
                <a:solidFill>
                  <a:srgbClr val="FFFFFF"/>
                </a:solidFill>
              </a:rPr>
              <a:t>godine</a:t>
            </a:r>
            <a:r>
              <a:rPr lang="en-US" sz="1400" dirty="0">
                <a:solidFill>
                  <a:srgbClr val="FFFFFF"/>
                </a:solidFill>
              </a:rPr>
              <a:t>, Kasparov je </a:t>
            </a:r>
            <a:r>
              <a:rPr lang="en-US" sz="1400" dirty="0" err="1">
                <a:solidFill>
                  <a:srgbClr val="FFFFFF"/>
                </a:solidFill>
              </a:rPr>
              <a:t>igrao</a:t>
            </a:r>
            <a:r>
              <a:rPr lang="en-US" sz="1400" dirty="0">
                <a:solidFill>
                  <a:srgbClr val="FFFFFF"/>
                </a:solidFill>
              </a:rPr>
              <a:t> </a:t>
            </a:r>
            <a:r>
              <a:rPr lang="en-US" sz="1400" dirty="0" err="1">
                <a:solidFill>
                  <a:srgbClr val="FFFFFF"/>
                </a:solidFill>
              </a:rPr>
              <a:t>prvi</a:t>
            </a:r>
            <a:r>
              <a:rPr lang="en-US" sz="1400" dirty="0">
                <a:solidFill>
                  <a:srgbClr val="FFFFFF"/>
                </a:solidFill>
              </a:rPr>
              <a:t> put </a:t>
            </a:r>
            <a:r>
              <a:rPr lang="en-US" sz="1400" dirty="0" err="1">
                <a:solidFill>
                  <a:srgbClr val="FFFFFF"/>
                </a:solidFill>
              </a:rPr>
              <a:t>protiv</a:t>
            </a:r>
            <a:r>
              <a:rPr lang="en-US" sz="1400" dirty="0">
                <a:solidFill>
                  <a:srgbClr val="FFFFFF"/>
                </a:solidFill>
              </a:rPr>
              <a:t> Deep Blue </a:t>
            </a:r>
            <a:r>
              <a:rPr lang="en-US" sz="1400" dirty="0" err="1">
                <a:solidFill>
                  <a:srgbClr val="FFFFFF"/>
                </a:solidFill>
              </a:rPr>
              <a:t>računara</a:t>
            </a:r>
            <a:r>
              <a:rPr lang="en-US" sz="1400" dirty="0">
                <a:solidFill>
                  <a:srgbClr val="FFFFFF"/>
                </a:solidFill>
              </a:rPr>
              <a:t>. </a:t>
            </a:r>
            <a:r>
              <a:rPr lang="en-US" sz="1400" dirty="0" err="1">
                <a:solidFill>
                  <a:srgbClr val="FFFFFF"/>
                </a:solidFill>
              </a:rPr>
              <a:t>Igralo</a:t>
            </a:r>
            <a:r>
              <a:rPr lang="en-US" sz="1400" dirty="0">
                <a:solidFill>
                  <a:srgbClr val="FFFFFF"/>
                </a:solidFill>
              </a:rPr>
              <a:t> se 6 </a:t>
            </a:r>
            <a:r>
              <a:rPr lang="en-US" sz="1400" dirty="0" err="1">
                <a:solidFill>
                  <a:srgbClr val="FFFFFF"/>
                </a:solidFill>
              </a:rPr>
              <a:t>partija</a:t>
            </a:r>
            <a:r>
              <a:rPr lang="en-US" sz="1400" dirty="0">
                <a:solidFill>
                  <a:srgbClr val="FFFFFF"/>
                </a:solidFill>
              </a:rPr>
              <a:t> </a:t>
            </a:r>
            <a:r>
              <a:rPr lang="en-US" sz="1400" dirty="0" err="1">
                <a:solidFill>
                  <a:srgbClr val="FFFFFF"/>
                </a:solidFill>
              </a:rPr>
              <a:t>i</a:t>
            </a:r>
            <a:r>
              <a:rPr lang="en-US" sz="1400" dirty="0">
                <a:solidFill>
                  <a:srgbClr val="FFFFFF"/>
                </a:solidFill>
              </a:rPr>
              <a:t> Kasparov je </a:t>
            </a:r>
            <a:r>
              <a:rPr lang="en-US" sz="1400" dirty="0" err="1">
                <a:solidFill>
                  <a:srgbClr val="FFFFFF"/>
                </a:solidFill>
              </a:rPr>
              <a:t>pobedio</a:t>
            </a:r>
            <a:r>
              <a:rPr lang="en-US" sz="1400" dirty="0">
                <a:solidFill>
                  <a:srgbClr val="FFFFFF"/>
                </a:solidFill>
              </a:rPr>
              <a:t> </a:t>
            </a:r>
            <a:r>
              <a:rPr lang="sr-Latn-RS" sz="1400" dirty="0">
                <a:solidFill>
                  <a:srgbClr val="FFFFFF"/>
                </a:solidFill>
              </a:rPr>
              <a:t>tri partije</a:t>
            </a:r>
            <a:r>
              <a:rPr lang="en-US" sz="1400" dirty="0">
                <a:solidFill>
                  <a:srgbClr val="FFFFFF"/>
                </a:solidFill>
              </a:rPr>
              <a:t>, </a:t>
            </a:r>
            <a:r>
              <a:rPr lang="sr-Latn-RS" sz="1400" dirty="0">
                <a:solidFill>
                  <a:srgbClr val="FFFFFF"/>
                </a:solidFill>
              </a:rPr>
              <a:t>dve je odigrao</a:t>
            </a:r>
            <a:r>
              <a:rPr lang="en-US" sz="1400" dirty="0">
                <a:solidFill>
                  <a:srgbClr val="FFFFFF"/>
                </a:solidFill>
              </a:rPr>
              <a:t> </a:t>
            </a:r>
            <a:r>
              <a:rPr lang="en-US" sz="1400" dirty="0" err="1">
                <a:solidFill>
                  <a:srgbClr val="FFFFFF"/>
                </a:solidFill>
              </a:rPr>
              <a:t>nerešen</a:t>
            </a:r>
            <a:r>
              <a:rPr lang="sr-Latn-RS" sz="1400" dirty="0">
                <a:solidFill>
                  <a:srgbClr val="FFFFFF"/>
                </a:solidFill>
              </a:rPr>
              <a:t>o</a:t>
            </a:r>
            <a:r>
              <a:rPr lang="en-US" sz="1400" dirty="0">
                <a:solidFill>
                  <a:srgbClr val="FFFFFF"/>
                </a:solidFill>
              </a:rPr>
              <a:t> </a:t>
            </a:r>
            <a:r>
              <a:rPr lang="en-US" sz="1400" dirty="0" err="1">
                <a:solidFill>
                  <a:srgbClr val="FFFFFF"/>
                </a:solidFill>
              </a:rPr>
              <a:t>i</a:t>
            </a:r>
            <a:r>
              <a:rPr lang="en-US" sz="1400" dirty="0">
                <a:solidFill>
                  <a:srgbClr val="FFFFFF"/>
                </a:solidFill>
              </a:rPr>
              <a:t> </a:t>
            </a:r>
            <a:r>
              <a:rPr lang="en-US" sz="1400" dirty="0" err="1">
                <a:solidFill>
                  <a:srgbClr val="FFFFFF"/>
                </a:solidFill>
              </a:rPr>
              <a:t>jed</a:t>
            </a:r>
            <a:r>
              <a:rPr lang="sr-Latn-RS" sz="1400" dirty="0">
                <a:solidFill>
                  <a:srgbClr val="FFFFFF"/>
                </a:solidFill>
              </a:rPr>
              <a:t>nom izgibio</a:t>
            </a:r>
            <a:r>
              <a:rPr lang="en-US" sz="1400" dirty="0">
                <a:solidFill>
                  <a:srgbClr val="FFFFFF"/>
                </a:solidFill>
              </a:rPr>
              <a:t>.</a:t>
            </a:r>
            <a:r>
              <a:rPr lang="sr-Latn-RS" sz="1400" dirty="0">
                <a:solidFill>
                  <a:srgbClr val="FFFFFF"/>
                </a:solidFill>
              </a:rPr>
              <a:t> Krajnji ishod meča je išao u korist svetskog šampiona Kasparova.</a:t>
            </a:r>
            <a:endParaRPr lang="en-US" sz="1400" dirty="0">
              <a:solidFill>
                <a:srgbClr val="FFFFFF"/>
              </a:solidFill>
            </a:endParaRPr>
          </a:p>
          <a:p>
            <a:r>
              <a:rPr lang="en-US" sz="1400" dirty="0">
                <a:solidFill>
                  <a:srgbClr val="FFFFFF"/>
                </a:solidFill>
              </a:rPr>
              <a:t>  1997 </a:t>
            </a:r>
            <a:r>
              <a:rPr lang="en-US" sz="1400" dirty="0" err="1">
                <a:solidFill>
                  <a:srgbClr val="FFFFFF"/>
                </a:solidFill>
              </a:rPr>
              <a:t>godine</a:t>
            </a:r>
            <a:r>
              <a:rPr lang="en-US" sz="1400" dirty="0">
                <a:solidFill>
                  <a:srgbClr val="FFFFFF"/>
                </a:solidFill>
              </a:rPr>
              <a:t>, </a:t>
            </a:r>
            <a:r>
              <a:rPr lang="en-US" sz="1400" dirty="0" err="1">
                <a:solidFill>
                  <a:srgbClr val="FFFFFF"/>
                </a:solidFill>
              </a:rPr>
              <a:t>nakon</a:t>
            </a:r>
            <a:r>
              <a:rPr lang="en-US" sz="1400" dirty="0">
                <a:solidFill>
                  <a:srgbClr val="FFFFFF"/>
                </a:solidFill>
              </a:rPr>
              <a:t> </a:t>
            </a:r>
            <a:r>
              <a:rPr lang="en-US" sz="1400" dirty="0" err="1">
                <a:solidFill>
                  <a:srgbClr val="FFFFFF"/>
                </a:solidFill>
              </a:rPr>
              <a:t>što</a:t>
            </a:r>
            <a:r>
              <a:rPr lang="en-US" sz="1400" dirty="0">
                <a:solidFill>
                  <a:srgbClr val="FFFFFF"/>
                </a:solidFill>
              </a:rPr>
              <a:t> je IMB </a:t>
            </a:r>
            <a:r>
              <a:rPr lang="en-US" sz="1400" dirty="0" err="1">
                <a:solidFill>
                  <a:srgbClr val="FFFFFF"/>
                </a:solidFill>
              </a:rPr>
              <a:t>poboljšao</a:t>
            </a:r>
            <a:r>
              <a:rPr lang="en-US" sz="1400" dirty="0">
                <a:solidFill>
                  <a:srgbClr val="FFFFFF"/>
                </a:solidFill>
              </a:rPr>
              <a:t> Deep Blue, Kasparov je</a:t>
            </a:r>
            <a:r>
              <a:rPr lang="sr-Latn-RS" sz="1400" dirty="0">
                <a:solidFill>
                  <a:srgbClr val="FFFFFF"/>
                </a:solidFill>
              </a:rPr>
              <a:t> pristao da</a:t>
            </a:r>
            <a:r>
              <a:rPr lang="en-US" sz="1400" dirty="0">
                <a:solidFill>
                  <a:srgbClr val="FFFFFF"/>
                </a:solidFill>
              </a:rPr>
              <a:t> </a:t>
            </a:r>
            <a:r>
              <a:rPr lang="en-US" sz="1400" dirty="0" err="1">
                <a:solidFill>
                  <a:srgbClr val="FFFFFF"/>
                </a:solidFill>
              </a:rPr>
              <a:t>ponovo</a:t>
            </a:r>
            <a:r>
              <a:rPr lang="en-US" sz="1400" dirty="0">
                <a:solidFill>
                  <a:srgbClr val="FFFFFF"/>
                </a:solidFill>
              </a:rPr>
              <a:t> </a:t>
            </a:r>
            <a:r>
              <a:rPr lang="en-US" sz="1400" dirty="0" err="1">
                <a:solidFill>
                  <a:srgbClr val="FFFFFF"/>
                </a:solidFill>
              </a:rPr>
              <a:t>igrao</a:t>
            </a:r>
            <a:r>
              <a:rPr lang="en-US" sz="1400" dirty="0">
                <a:solidFill>
                  <a:srgbClr val="FFFFFF"/>
                </a:solidFill>
              </a:rPr>
              <a:t> 6 </a:t>
            </a:r>
            <a:r>
              <a:rPr lang="en-US" sz="1400" dirty="0" err="1">
                <a:solidFill>
                  <a:srgbClr val="FFFFFF"/>
                </a:solidFill>
              </a:rPr>
              <a:t>partija</a:t>
            </a:r>
            <a:r>
              <a:rPr lang="en-US" sz="1400" dirty="0">
                <a:solidFill>
                  <a:srgbClr val="FFFFFF"/>
                </a:solidFill>
              </a:rPr>
              <a:t> </a:t>
            </a:r>
            <a:r>
              <a:rPr lang="en-US" sz="1400" dirty="0" err="1">
                <a:solidFill>
                  <a:srgbClr val="FFFFFF"/>
                </a:solidFill>
              </a:rPr>
              <a:t>sa</a:t>
            </a:r>
            <a:r>
              <a:rPr lang="en-US" sz="1400" dirty="0">
                <a:solidFill>
                  <a:srgbClr val="FFFFFF"/>
                </a:solidFill>
              </a:rPr>
              <a:t> </a:t>
            </a:r>
            <a:r>
              <a:rPr lang="en-US" sz="1400" dirty="0" err="1">
                <a:solidFill>
                  <a:srgbClr val="FFFFFF"/>
                </a:solidFill>
              </a:rPr>
              <a:t>računarom</a:t>
            </a:r>
            <a:r>
              <a:rPr lang="en-US" sz="1400" dirty="0">
                <a:solidFill>
                  <a:srgbClr val="FFFFFF"/>
                </a:solidFill>
              </a:rPr>
              <a:t> </a:t>
            </a:r>
            <a:r>
              <a:rPr lang="en-US" sz="1400" dirty="0" err="1">
                <a:solidFill>
                  <a:srgbClr val="FFFFFF"/>
                </a:solidFill>
              </a:rPr>
              <a:t>i</a:t>
            </a:r>
            <a:r>
              <a:rPr lang="en-US" sz="1400" dirty="0">
                <a:solidFill>
                  <a:srgbClr val="FFFFFF"/>
                </a:solidFill>
              </a:rPr>
              <a:t> </a:t>
            </a:r>
            <a:r>
              <a:rPr lang="en-US" sz="1400" dirty="0" err="1">
                <a:solidFill>
                  <a:srgbClr val="FFFFFF"/>
                </a:solidFill>
              </a:rPr>
              <a:t>izgubio</a:t>
            </a:r>
            <a:r>
              <a:rPr lang="en-US" sz="1400" dirty="0">
                <a:solidFill>
                  <a:srgbClr val="FFFFFF"/>
                </a:solidFill>
              </a:rPr>
              <a:t> 4 </a:t>
            </a:r>
            <a:r>
              <a:rPr lang="en-US" sz="1400" dirty="0" err="1">
                <a:solidFill>
                  <a:srgbClr val="FFFFFF"/>
                </a:solidFill>
              </a:rPr>
              <a:t>partije</a:t>
            </a:r>
            <a:r>
              <a:rPr lang="en-US" sz="1400" dirty="0">
                <a:solidFill>
                  <a:srgbClr val="FFFFFF"/>
                </a:solidFill>
              </a:rPr>
              <a:t>.</a:t>
            </a:r>
          </a:p>
          <a:p>
            <a:r>
              <a:rPr lang="en-US" sz="1400" dirty="0">
                <a:solidFill>
                  <a:srgbClr val="FFFFFF"/>
                </a:solidFill>
              </a:rPr>
              <a:t>  </a:t>
            </a:r>
            <a:r>
              <a:rPr lang="en-US" sz="1400" dirty="0" err="1">
                <a:solidFill>
                  <a:srgbClr val="FFFFFF"/>
                </a:solidFill>
              </a:rPr>
              <a:t>Nakon</a:t>
            </a:r>
            <a:r>
              <a:rPr lang="sr-Latn-RS" sz="1400" dirty="0">
                <a:solidFill>
                  <a:srgbClr val="FFFFFF"/>
                </a:solidFill>
              </a:rPr>
              <a:t> tog</a:t>
            </a:r>
            <a:r>
              <a:rPr lang="en-US" sz="1400" dirty="0">
                <a:solidFill>
                  <a:srgbClr val="FFFFFF"/>
                </a:solidFill>
              </a:rPr>
              <a:t> </a:t>
            </a:r>
            <a:r>
              <a:rPr lang="en-US" sz="1400" dirty="0" err="1">
                <a:solidFill>
                  <a:srgbClr val="FFFFFF"/>
                </a:solidFill>
              </a:rPr>
              <a:t>poraza</a:t>
            </a:r>
            <a:r>
              <a:rPr lang="en-US" sz="1400" dirty="0">
                <a:solidFill>
                  <a:srgbClr val="FFFFFF"/>
                </a:solidFill>
              </a:rPr>
              <a:t>, Kasparov je </a:t>
            </a:r>
            <a:r>
              <a:rPr lang="en-US" sz="1400" dirty="0" err="1">
                <a:solidFill>
                  <a:srgbClr val="FFFFFF"/>
                </a:solidFill>
              </a:rPr>
              <a:t>izjavio</a:t>
            </a:r>
            <a:r>
              <a:rPr lang="en-US" sz="1400" dirty="0">
                <a:solidFill>
                  <a:srgbClr val="FFFFFF"/>
                </a:solidFill>
              </a:rPr>
              <a:t> da </a:t>
            </a:r>
            <a:r>
              <a:rPr lang="en-US" sz="1400" dirty="0" err="1">
                <a:solidFill>
                  <a:srgbClr val="FFFFFF"/>
                </a:solidFill>
              </a:rPr>
              <a:t>partija</a:t>
            </a:r>
            <a:r>
              <a:rPr lang="en-US" sz="1400" dirty="0">
                <a:solidFill>
                  <a:srgbClr val="FFFFFF"/>
                </a:solidFill>
              </a:rPr>
              <a:t> </a:t>
            </a:r>
            <a:r>
              <a:rPr lang="en-US" sz="1400" dirty="0" err="1">
                <a:solidFill>
                  <a:srgbClr val="FFFFFF"/>
                </a:solidFill>
              </a:rPr>
              <a:t>nije</a:t>
            </a:r>
            <a:r>
              <a:rPr lang="sr-Latn-RS" sz="1400" dirty="0">
                <a:solidFill>
                  <a:srgbClr val="FFFFFF"/>
                </a:solidFill>
              </a:rPr>
              <a:t> bila</a:t>
            </a:r>
            <a:r>
              <a:rPr lang="en-US" sz="1400" dirty="0">
                <a:solidFill>
                  <a:srgbClr val="FFFFFF"/>
                </a:solidFill>
              </a:rPr>
              <a:t> </a:t>
            </a:r>
            <a:r>
              <a:rPr lang="en-US" sz="1400" dirty="0" err="1">
                <a:solidFill>
                  <a:srgbClr val="FFFFFF"/>
                </a:solidFill>
              </a:rPr>
              <a:t>fer</a:t>
            </a:r>
            <a:r>
              <a:rPr lang="en-US" sz="1400" dirty="0">
                <a:solidFill>
                  <a:srgbClr val="FFFFFF"/>
                </a:solidFill>
              </a:rPr>
              <a:t>, </a:t>
            </a:r>
            <a:r>
              <a:rPr lang="en-US" sz="1400" dirty="0" err="1">
                <a:solidFill>
                  <a:srgbClr val="FFFFFF"/>
                </a:solidFill>
              </a:rPr>
              <a:t>i</a:t>
            </a:r>
            <a:r>
              <a:rPr lang="en-US" sz="1400" dirty="0">
                <a:solidFill>
                  <a:srgbClr val="FFFFFF"/>
                </a:solidFill>
              </a:rPr>
              <a:t> da je IMB </a:t>
            </a:r>
            <a:r>
              <a:rPr lang="en-US" sz="1400" dirty="0" err="1">
                <a:solidFill>
                  <a:srgbClr val="FFFFFF"/>
                </a:solidFill>
              </a:rPr>
              <a:t>varao</a:t>
            </a:r>
            <a:r>
              <a:rPr lang="sr-Latn-RS" sz="1400" dirty="0">
                <a:solidFill>
                  <a:srgbClr val="FFFFFF"/>
                </a:solidFill>
              </a:rPr>
              <a:t>, n</a:t>
            </a:r>
            <a:r>
              <a:rPr lang="en-US" sz="1400" dirty="0" err="1">
                <a:solidFill>
                  <a:srgbClr val="FFFFFF"/>
                </a:solidFill>
              </a:rPr>
              <a:t>akon</a:t>
            </a:r>
            <a:r>
              <a:rPr lang="en-US" sz="1400" dirty="0">
                <a:solidFill>
                  <a:srgbClr val="FFFFFF"/>
                </a:solidFill>
              </a:rPr>
              <a:t> </a:t>
            </a:r>
            <a:r>
              <a:rPr lang="sr-Latn-RS" sz="1400" dirty="0">
                <a:solidFill>
                  <a:srgbClr val="FFFFFF"/>
                </a:solidFill>
              </a:rPr>
              <a:t>čega</a:t>
            </a:r>
            <a:r>
              <a:rPr lang="en-US" sz="1400" dirty="0">
                <a:solidFill>
                  <a:srgbClr val="FFFFFF"/>
                </a:solidFill>
              </a:rPr>
              <a:t>, </a:t>
            </a:r>
            <a:r>
              <a:rPr lang="en-US" sz="1400" dirty="0" err="1">
                <a:solidFill>
                  <a:srgbClr val="FFFFFF"/>
                </a:solidFill>
              </a:rPr>
              <a:t>nije</a:t>
            </a:r>
            <a:r>
              <a:rPr lang="en-US" sz="1400" dirty="0">
                <a:solidFill>
                  <a:srgbClr val="FFFFFF"/>
                </a:solidFill>
              </a:rPr>
              <a:t> </a:t>
            </a:r>
            <a:r>
              <a:rPr lang="en-US" sz="1400" dirty="0" err="1">
                <a:solidFill>
                  <a:srgbClr val="FFFFFF"/>
                </a:solidFill>
              </a:rPr>
              <a:t>hteo</a:t>
            </a:r>
            <a:r>
              <a:rPr lang="en-US" sz="1400" dirty="0">
                <a:solidFill>
                  <a:srgbClr val="FFFFFF"/>
                </a:solidFill>
              </a:rPr>
              <a:t> vi</a:t>
            </a:r>
            <a:r>
              <a:rPr lang="sr-Latn-RS" sz="1400" dirty="0">
                <a:solidFill>
                  <a:srgbClr val="FFFFFF"/>
                </a:solidFill>
              </a:rPr>
              <a:t>š</a:t>
            </a:r>
            <a:r>
              <a:rPr lang="en-US" sz="1400" dirty="0">
                <a:solidFill>
                  <a:srgbClr val="FFFFFF"/>
                </a:solidFill>
              </a:rPr>
              <a:t>e da </a:t>
            </a:r>
            <a:r>
              <a:rPr lang="en-US" sz="1400" dirty="0" err="1">
                <a:solidFill>
                  <a:srgbClr val="FFFFFF"/>
                </a:solidFill>
              </a:rPr>
              <a:t>igra</a:t>
            </a:r>
            <a:r>
              <a:rPr lang="en-US" sz="1400" dirty="0">
                <a:solidFill>
                  <a:srgbClr val="FFFFFF"/>
                </a:solidFill>
              </a:rPr>
              <a:t> </a:t>
            </a:r>
            <a:r>
              <a:rPr lang="en-US" sz="1400" dirty="0" err="1">
                <a:solidFill>
                  <a:srgbClr val="FFFFFF"/>
                </a:solidFill>
              </a:rPr>
              <a:t>protiv</a:t>
            </a:r>
            <a:r>
              <a:rPr lang="en-US" sz="1400" dirty="0">
                <a:solidFill>
                  <a:srgbClr val="FFFFFF"/>
                </a:solidFill>
              </a:rPr>
              <a:t> Deep Blue </a:t>
            </a:r>
            <a:r>
              <a:rPr lang="en-US" sz="1400" dirty="0" err="1">
                <a:solidFill>
                  <a:srgbClr val="FFFFFF"/>
                </a:solidFill>
              </a:rPr>
              <a:t>računara</a:t>
            </a:r>
            <a:r>
              <a:rPr lang="sr-Latn-RS" sz="1400" dirty="0">
                <a:solidFill>
                  <a:srgbClr val="FFFFFF"/>
                </a:solidFill>
              </a:rPr>
              <a:t>, i pobedu su odneli IMB-ovi stručnjaci.</a:t>
            </a:r>
            <a:endParaRPr lang="en-US" sz="1400" dirty="0">
              <a:solidFill>
                <a:srgbClr val="FFFFFF"/>
              </a:solidFill>
            </a:endParaRPr>
          </a:p>
          <a:p>
            <a:r>
              <a:rPr lang="en-US" sz="1400" dirty="0">
                <a:solidFill>
                  <a:srgbClr val="FFFFFF"/>
                </a:solidFill>
              </a:rPr>
              <a:t>  Deep Blue je </a:t>
            </a:r>
            <a:r>
              <a:rPr lang="en-US" sz="1400" dirty="0" err="1">
                <a:solidFill>
                  <a:srgbClr val="FFFFFF"/>
                </a:solidFill>
              </a:rPr>
              <a:t>računar</a:t>
            </a:r>
            <a:r>
              <a:rPr lang="en-US" sz="1400" dirty="0">
                <a:solidFill>
                  <a:srgbClr val="FFFFFF"/>
                </a:solidFill>
              </a:rPr>
              <a:t> </a:t>
            </a:r>
            <a:r>
              <a:rPr lang="en-US" sz="1400" dirty="0" err="1">
                <a:solidFill>
                  <a:srgbClr val="FFFFFF"/>
                </a:solidFill>
              </a:rPr>
              <a:t>koji</a:t>
            </a:r>
            <a:r>
              <a:rPr lang="en-US" sz="1400" dirty="0">
                <a:solidFill>
                  <a:srgbClr val="FFFFFF"/>
                </a:solidFill>
              </a:rPr>
              <a:t> je </a:t>
            </a:r>
            <a:r>
              <a:rPr lang="en-US" sz="1400" dirty="0" err="1">
                <a:solidFill>
                  <a:srgbClr val="FFFFFF"/>
                </a:solidFill>
              </a:rPr>
              <a:t>mogao</a:t>
            </a:r>
            <a:r>
              <a:rPr lang="en-US" sz="1400" dirty="0">
                <a:solidFill>
                  <a:srgbClr val="FFFFFF"/>
                </a:solidFill>
              </a:rPr>
              <a:t> da </a:t>
            </a:r>
            <a:r>
              <a:rPr lang="en-US" sz="1400" dirty="0" err="1">
                <a:solidFill>
                  <a:srgbClr val="FFFFFF"/>
                </a:solidFill>
              </a:rPr>
              <a:t>pretraži</a:t>
            </a:r>
            <a:r>
              <a:rPr lang="en-US" sz="1400" dirty="0">
                <a:solidFill>
                  <a:srgbClr val="FFFFFF"/>
                </a:solidFill>
              </a:rPr>
              <a:t> </a:t>
            </a:r>
            <a:r>
              <a:rPr lang="sr-Latn-RS" sz="1400" dirty="0">
                <a:solidFill>
                  <a:srgbClr val="FFFFFF"/>
                </a:solidFill>
              </a:rPr>
              <a:t>nekoliko miliona</a:t>
            </a:r>
            <a:r>
              <a:rPr lang="en-US" sz="1400" dirty="0">
                <a:solidFill>
                  <a:srgbClr val="FFFFFF"/>
                </a:solidFill>
              </a:rPr>
              <a:t> </a:t>
            </a:r>
            <a:r>
              <a:rPr lang="en-US" sz="1400" dirty="0" err="1">
                <a:solidFill>
                  <a:srgbClr val="FFFFFF"/>
                </a:solidFill>
              </a:rPr>
              <a:t>poteza</a:t>
            </a:r>
            <a:r>
              <a:rPr lang="en-US" sz="1400" dirty="0">
                <a:solidFill>
                  <a:srgbClr val="FFFFFF"/>
                </a:solidFill>
              </a:rPr>
              <a:t> </a:t>
            </a:r>
            <a:r>
              <a:rPr lang="en-US" sz="1400" dirty="0" err="1">
                <a:solidFill>
                  <a:srgbClr val="FFFFFF"/>
                </a:solidFill>
              </a:rPr>
              <a:t>svake</a:t>
            </a:r>
            <a:r>
              <a:rPr lang="en-US" sz="1400" dirty="0">
                <a:solidFill>
                  <a:srgbClr val="FFFFFF"/>
                </a:solidFill>
              </a:rPr>
              <a:t> </a:t>
            </a:r>
            <a:r>
              <a:rPr lang="en-US" sz="1400" dirty="0" err="1">
                <a:solidFill>
                  <a:srgbClr val="FFFFFF"/>
                </a:solidFill>
              </a:rPr>
              <a:t>sekunde</a:t>
            </a:r>
            <a:r>
              <a:rPr lang="en-US" sz="1400" dirty="0">
                <a:solidFill>
                  <a:srgbClr val="FFFFFF"/>
                </a:solidFill>
              </a:rPr>
              <a:t> (brute force approach).</a:t>
            </a:r>
          </a:p>
          <a:p>
            <a:r>
              <a:rPr lang="en-US" sz="1400" dirty="0">
                <a:solidFill>
                  <a:srgbClr val="FFFFFF"/>
                </a:solidFill>
              </a:rPr>
              <a:t>  Danas </a:t>
            </a:r>
            <a:r>
              <a:rPr lang="en-US" sz="1400" dirty="0" err="1">
                <a:solidFill>
                  <a:srgbClr val="FFFFFF"/>
                </a:solidFill>
              </a:rPr>
              <a:t>postoji</a:t>
            </a:r>
            <a:r>
              <a:rPr lang="en-US" sz="1400" dirty="0">
                <a:solidFill>
                  <a:srgbClr val="FFFFFF"/>
                </a:solidFill>
              </a:rPr>
              <a:t> </a:t>
            </a:r>
            <a:r>
              <a:rPr lang="en-US" sz="1400" dirty="0" err="1">
                <a:solidFill>
                  <a:srgbClr val="FFFFFF"/>
                </a:solidFill>
              </a:rPr>
              <a:t>na</a:t>
            </a:r>
            <a:r>
              <a:rPr lang="en-US" sz="1400" dirty="0">
                <a:solidFill>
                  <a:srgbClr val="FFFFFF"/>
                </a:solidFill>
              </a:rPr>
              <a:t> </a:t>
            </a:r>
            <a:r>
              <a:rPr lang="en-US" sz="1400" dirty="0" err="1">
                <a:solidFill>
                  <a:srgbClr val="FFFFFF"/>
                </a:solidFill>
              </a:rPr>
              <a:t>milione</a:t>
            </a:r>
            <a:r>
              <a:rPr lang="en-US" sz="1400" dirty="0">
                <a:solidFill>
                  <a:srgbClr val="FFFFFF"/>
                </a:solidFill>
              </a:rPr>
              <a:t> </a:t>
            </a:r>
            <a:r>
              <a:rPr lang="en-US" sz="1400" dirty="0" err="1">
                <a:solidFill>
                  <a:srgbClr val="FFFFFF"/>
                </a:solidFill>
              </a:rPr>
              <a:t>različitih</a:t>
            </a:r>
            <a:r>
              <a:rPr lang="en-US" sz="1400" dirty="0">
                <a:solidFill>
                  <a:srgbClr val="FFFFFF"/>
                </a:solidFill>
              </a:rPr>
              <a:t> </a:t>
            </a:r>
            <a:r>
              <a:rPr lang="en-US" sz="1400" dirty="0" err="1">
                <a:solidFill>
                  <a:srgbClr val="FFFFFF"/>
                </a:solidFill>
              </a:rPr>
              <a:t>mašina</a:t>
            </a:r>
            <a:r>
              <a:rPr lang="en-US" sz="1400" dirty="0">
                <a:solidFill>
                  <a:srgbClr val="FFFFFF"/>
                </a:solidFill>
              </a:rPr>
              <a:t>, </a:t>
            </a:r>
            <a:r>
              <a:rPr lang="en-US" sz="1400" dirty="0" err="1">
                <a:solidFill>
                  <a:srgbClr val="FFFFFF"/>
                </a:solidFill>
              </a:rPr>
              <a:t>koje</a:t>
            </a:r>
            <a:r>
              <a:rPr lang="en-US" sz="1400" dirty="0">
                <a:solidFill>
                  <a:srgbClr val="FFFFFF"/>
                </a:solidFill>
              </a:rPr>
              <a:t> </a:t>
            </a:r>
            <a:r>
              <a:rPr lang="en-US" sz="1400" dirty="0" err="1">
                <a:solidFill>
                  <a:srgbClr val="FFFFFF"/>
                </a:solidFill>
              </a:rPr>
              <a:t>igraju</a:t>
            </a:r>
            <a:r>
              <a:rPr lang="en-US" sz="1400" dirty="0">
                <a:solidFill>
                  <a:srgbClr val="FFFFFF"/>
                </a:solidFill>
              </a:rPr>
              <a:t> </a:t>
            </a:r>
            <a:r>
              <a:rPr lang="en-US" sz="1400" dirty="0" err="1">
                <a:solidFill>
                  <a:srgbClr val="FFFFFF"/>
                </a:solidFill>
              </a:rPr>
              <a:t>šah</a:t>
            </a:r>
            <a:r>
              <a:rPr lang="en-US" sz="1400" dirty="0">
                <a:solidFill>
                  <a:srgbClr val="FFFFFF"/>
                </a:solidFill>
              </a:rPr>
              <a:t> </a:t>
            </a:r>
            <a:r>
              <a:rPr lang="en-US" sz="1400" dirty="0" err="1">
                <a:solidFill>
                  <a:srgbClr val="FFFFFF"/>
                </a:solidFill>
              </a:rPr>
              <a:t>pomoću</a:t>
            </a:r>
            <a:r>
              <a:rPr lang="en-US" sz="1400" dirty="0">
                <a:solidFill>
                  <a:srgbClr val="FFFFFF"/>
                </a:solidFill>
              </a:rPr>
              <a:t> </a:t>
            </a:r>
            <a:r>
              <a:rPr lang="en-US" sz="1400" dirty="0" err="1">
                <a:solidFill>
                  <a:srgbClr val="FFFFFF"/>
                </a:solidFill>
              </a:rPr>
              <a:t>nekog</a:t>
            </a:r>
            <a:r>
              <a:rPr lang="en-US" sz="1400" dirty="0">
                <a:solidFill>
                  <a:srgbClr val="FFFFFF"/>
                </a:solidFill>
              </a:rPr>
              <a:t> </a:t>
            </a:r>
            <a:r>
              <a:rPr lang="en-US" sz="1400" dirty="0" err="1">
                <a:solidFill>
                  <a:srgbClr val="FFFFFF"/>
                </a:solidFill>
              </a:rPr>
              <a:t>algoritma</a:t>
            </a:r>
            <a:r>
              <a:rPr lang="en-US" sz="1400" dirty="0">
                <a:solidFill>
                  <a:srgbClr val="FFFFFF"/>
                </a:solidFill>
              </a:rPr>
              <a:t>, </a:t>
            </a:r>
            <a:r>
              <a:rPr lang="en-US" sz="1400" dirty="0" err="1">
                <a:solidFill>
                  <a:srgbClr val="FFFFFF"/>
                </a:solidFill>
              </a:rPr>
              <a:t>ali</a:t>
            </a:r>
            <a:r>
              <a:rPr lang="en-US" sz="1400" dirty="0">
                <a:solidFill>
                  <a:srgbClr val="FFFFFF"/>
                </a:solidFill>
              </a:rPr>
              <a:t> </a:t>
            </a:r>
            <a:r>
              <a:rPr lang="en-US" sz="1400" dirty="0" err="1">
                <a:solidFill>
                  <a:srgbClr val="FFFFFF"/>
                </a:solidFill>
              </a:rPr>
              <a:t>takva</a:t>
            </a:r>
            <a:r>
              <a:rPr lang="en-US" sz="1400" dirty="0">
                <a:solidFill>
                  <a:srgbClr val="FFFFFF"/>
                </a:solidFill>
              </a:rPr>
              <a:t> </a:t>
            </a:r>
            <a:r>
              <a:rPr lang="en-US" sz="1400" dirty="0" err="1">
                <a:solidFill>
                  <a:srgbClr val="FFFFFF"/>
                </a:solidFill>
              </a:rPr>
              <a:t>vrsta</a:t>
            </a:r>
            <a:r>
              <a:rPr lang="en-US" sz="1400" dirty="0">
                <a:solidFill>
                  <a:srgbClr val="FFFFFF"/>
                </a:solidFill>
              </a:rPr>
              <a:t> </a:t>
            </a:r>
            <a:r>
              <a:rPr lang="en-US" sz="1400" dirty="0" err="1">
                <a:solidFill>
                  <a:srgbClr val="FFFFFF"/>
                </a:solidFill>
              </a:rPr>
              <a:t>igranja</a:t>
            </a:r>
            <a:r>
              <a:rPr lang="en-US" sz="1400" dirty="0">
                <a:solidFill>
                  <a:srgbClr val="FFFFFF"/>
                </a:solidFill>
              </a:rPr>
              <a:t> </a:t>
            </a:r>
            <a:r>
              <a:rPr lang="en-US" sz="1400" dirty="0" err="1">
                <a:solidFill>
                  <a:srgbClr val="FFFFFF"/>
                </a:solidFill>
              </a:rPr>
              <a:t>šaha</a:t>
            </a:r>
            <a:r>
              <a:rPr lang="en-US" sz="1400" dirty="0">
                <a:solidFill>
                  <a:srgbClr val="FFFFFF"/>
                </a:solidFill>
              </a:rPr>
              <a:t> se </a:t>
            </a:r>
            <a:r>
              <a:rPr lang="en-US" sz="1400" dirty="0" err="1">
                <a:solidFill>
                  <a:srgbClr val="FFFFFF"/>
                </a:solidFill>
              </a:rPr>
              <a:t>daleko</a:t>
            </a:r>
            <a:r>
              <a:rPr lang="en-US" sz="1400" dirty="0">
                <a:solidFill>
                  <a:srgbClr val="FFFFFF"/>
                </a:solidFill>
              </a:rPr>
              <a:t> </a:t>
            </a:r>
            <a:r>
              <a:rPr lang="en-US" sz="1400" dirty="0" err="1">
                <a:solidFill>
                  <a:srgbClr val="FFFFFF"/>
                </a:solidFill>
              </a:rPr>
              <a:t>razlikuje</a:t>
            </a:r>
            <a:r>
              <a:rPr lang="en-US" sz="1400" dirty="0">
                <a:solidFill>
                  <a:srgbClr val="FFFFFF"/>
                </a:solidFill>
              </a:rPr>
              <a:t> od </a:t>
            </a:r>
            <a:r>
              <a:rPr lang="en-US" sz="1400" dirty="0" err="1">
                <a:solidFill>
                  <a:srgbClr val="FFFFFF"/>
                </a:solidFill>
              </a:rPr>
              <a:t>čovekovog</a:t>
            </a:r>
            <a:r>
              <a:rPr lang="en-US" sz="1400" dirty="0">
                <a:solidFill>
                  <a:srgbClr val="FFFFFF"/>
                </a:solidFill>
              </a:rPr>
              <a:t> </a:t>
            </a:r>
            <a:r>
              <a:rPr lang="en-US" sz="1400" dirty="0" err="1">
                <a:solidFill>
                  <a:srgbClr val="FFFFFF"/>
                </a:solidFill>
              </a:rPr>
              <a:t>načina</a:t>
            </a:r>
            <a:r>
              <a:rPr lang="en-US" sz="1400" dirty="0">
                <a:solidFill>
                  <a:srgbClr val="FFFFFF"/>
                </a:solidFill>
              </a:rPr>
              <a:t> </a:t>
            </a:r>
            <a:r>
              <a:rPr lang="en-US" sz="1400" dirty="0" err="1">
                <a:solidFill>
                  <a:srgbClr val="FFFFFF"/>
                </a:solidFill>
              </a:rPr>
              <a:t>igranja</a:t>
            </a:r>
            <a:r>
              <a:rPr lang="en-US" sz="1400" dirty="0">
                <a:solidFill>
                  <a:srgbClr val="FFFFFF"/>
                </a:solidFill>
              </a:rPr>
              <a:t>.</a:t>
            </a:r>
          </a:p>
          <a:p>
            <a:r>
              <a:rPr lang="en-US" sz="1400" dirty="0">
                <a:solidFill>
                  <a:srgbClr val="FFFFFF"/>
                </a:solidFill>
              </a:rPr>
              <a:t>  I dan </a:t>
            </a:r>
            <a:r>
              <a:rPr lang="en-US" sz="1400" dirty="0" err="1">
                <a:solidFill>
                  <a:srgbClr val="FFFFFF"/>
                </a:solidFill>
              </a:rPr>
              <a:t>danas</a:t>
            </a:r>
            <a:r>
              <a:rPr lang="en-US" sz="1400" dirty="0">
                <a:solidFill>
                  <a:srgbClr val="FFFFFF"/>
                </a:solidFill>
              </a:rPr>
              <a:t> ne </a:t>
            </a:r>
            <a:r>
              <a:rPr lang="en-US" sz="1400" dirty="0" err="1">
                <a:solidFill>
                  <a:srgbClr val="FFFFFF"/>
                </a:solidFill>
              </a:rPr>
              <a:t>postoji</a:t>
            </a:r>
            <a:r>
              <a:rPr lang="en-US" sz="1400" dirty="0">
                <a:solidFill>
                  <a:srgbClr val="FFFFFF"/>
                </a:solidFill>
              </a:rPr>
              <a:t> </a:t>
            </a:r>
            <a:r>
              <a:rPr lang="en-US" sz="1400" dirty="0" err="1">
                <a:solidFill>
                  <a:srgbClr val="FFFFFF"/>
                </a:solidFill>
              </a:rPr>
              <a:t>mašina</a:t>
            </a:r>
            <a:r>
              <a:rPr lang="en-US" sz="1400" dirty="0">
                <a:solidFill>
                  <a:srgbClr val="FFFFFF"/>
                </a:solidFill>
              </a:rPr>
              <a:t> </a:t>
            </a:r>
            <a:r>
              <a:rPr lang="en-US" sz="1400" dirty="0" err="1">
                <a:solidFill>
                  <a:srgbClr val="FFFFFF"/>
                </a:solidFill>
              </a:rPr>
              <a:t>koja</a:t>
            </a:r>
            <a:r>
              <a:rPr lang="en-US" sz="1400" dirty="0">
                <a:solidFill>
                  <a:srgbClr val="FFFFFF"/>
                </a:solidFill>
              </a:rPr>
              <a:t> </a:t>
            </a:r>
            <a:r>
              <a:rPr lang="en-US" sz="1400" dirty="0" err="1">
                <a:solidFill>
                  <a:srgbClr val="FFFFFF"/>
                </a:solidFill>
              </a:rPr>
              <a:t>igra</a:t>
            </a:r>
            <a:r>
              <a:rPr lang="en-US" sz="1400" dirty="0">
                <a:solidFill>
                  <a:srgbClr val="FFFFFF"/>
                </a:solidFill>
              </a:rPr>
              <a:t> </a:t>
            </a:r>
            <a:r>
              <a:rPr lang="en-US" sz="1400" dirty="0" err="1">
                <a:solidFill>
                  <a:srgbClr val="FFFFFF"/>
                </a:solidFill>
              </a:rPr>
              <a:t>šah</a:t>
            </a:r>
            <a:r>
              <a:rPr lang="en-US" sz="1400" dirty="0">
                <a:solidFill>
                  <a:srgbClr val="FFFFFF"/>
                </a:solidFill>
              </a:rPr>
              <a:t> </a:t>
            </a:r>
            <a:r>
              <a:rPr lang="en-US" sz="1400" dirty="0" err="1">
                <a:solidFill>
                  <a:srgbClr val="FFFFFF"/>
                </a:solidFill>
              </a:rPr>
              <a:t>na</a:t>
            </a:r>
            <a:r>
              <a:rPr lang="en-US" sz="1400" dirty="0">
                <a:solidFill>
                  <a:srgbClr val="FFFFFF"/>
                </a:solidFill>
              </a:rPr>
              <a:t> </a:t>
            </a:r>
            <a:r>
              <a:rPr lang="en-US" sz="1400" dirty="0" err="1">
                <a:solidFill>
                  <a:srgbClr val="FFFFFF"/>
                </a:solidFill>
              </a:rPr>
              <a:t>način</a:t>
            </a:r>
            <a:r>
              <a:rPr lang="en-US" sz="1400" dirty="0">
                <a:solidFill>
                  <a:srgbClr val="FFFFFF"/>
                </a:solidFill>
              </a:rPr>
              <a:t> </a:t>
            </a:r>
            <a:r>
              <a:rPr lang="en-US" sz="1400" dirty="0" err="1">
                <a:solidFill>
                  <a:srgbClr val="FFFFFF"/>
                </a:solidFill>
              </a:rPr>
              <a:t>kako</a:t>
            </a:r>
            <a:r>
              <a:rPr lang="en-US" sz="1400" dirty="0">
                <a:solidFill>
                  <a:srgbClr val="FFFFFF"/>
                </a:solidFill>
              </a:rPr>
              <a:t> to </a:t>
            </a:r>
            <a:r>
              <a:rPr lang="en-US" sz="1400" dirty="0" err="1">
                <a:solidFill>
                  <a:srgbClr val="FFFFFF"/>
                </a:solidFill>
              </a:rPr>
              <a:t>čovek</a:t>
            </a:r>
            <a:r>
              <a:rPr lang="en-US" sz="1400" dirty="0">
                <a:solidFill>
                  <a:srgbClr val="FFFFFF"/>
                </a:solidFill>
              </a:rPr>
              <a:t> </a:t>
            </a:r>
            <a:r>
              <a:rPr lang="en-US" sz="1400" dirty="0" err="1">
                <a:solidFill>
                  <a:srgbClr val="FFFFFF"/>
                </a:solidFill>
              </a:rPr>
              <a:t>radi</a:t>
            </a:r>
            <a:r>
              <a:rPr lang="en-US" sz="1400" dirty="0">
                <a:solidFill>
                  <a:srgbClr val="FFFFFF"/>
                </a:solidFill>
              </a:rPr>
              <a:t>. </a:t>
            </a:r>
            <a:r>
              <a:rPr lang="en-US" sz="1400" dirty="0" err="1">
                <a:solidFill>
                  <a:srgbClr val="FFFFFF"/>
                </a:solidFill>
              </a:rPr>
              <a:t>Računar</a:t>
            </a:r>
            <a:r>
              <a:rPr lang="en-US" sz="1400" dirty="0">
                <a:solidFill>
                  <a:srgbClr val="FFFFFF"/>
                </a:solidFill>
              </a:rPr>
              <a:t> </a:t>
            </a:r>
            <a:r>
              <a:rPr lang="en-US" sz="1400" dirty="0" err="1">
                <a:solidFill>
                  <a:srgbClr val="FFFFFF"/>
                </a:solidFill>
              </a:rPr>
              <a:t>još</a:t>
            </a:r>
            <a:r>
              <a:rPr lang="en-US" sz="1400" dirty="0">
                <a:solidFill>
                  <a:srgbClr val="FFFFFF"/>
                </a:solidFill>
              </a:rPr>
              <a:t> </a:t>
            </a:r>
            <a:r>
              <a:rPr lang="en-US" sz="1400" dirty="0" err="1">
                <a:solidFill>
                  <a:srgbClr val="FFFFFF"/>
                </a:solidFill>
              </a:rPr>
              <a:t>uvek</a:t>
            </a:r>
            <a:r>
              <a:rPr lang="en-US" sz="1400" dirty="0">
                <a:solidFill>
                  <a:srgbClr val="FFFFFF"/>
                </a:solidFill>
              </a:rPr>
              <a:t> ne </a:t>
            </a:r>
            <a:r>
              <a:rPr lang="en-US" sz="1400" dirty="0" err="1">
                <a:solidFill>
                  <a:srgbClr val="FFFFFF"/>
                </a:solidFill>
              </a:rPr>
              <a:t>može</a:t>
            </a:r>
            <a:r>
              <a:rPr lang="en-US" sz="1400" dirty="0">
                <a:solidFill>
                  <a:srgbClr val="FFFFFF"/>
                </a:solidFill>
              </a:rPr>
              <a:t> da </a:t>
            </a:r>
            <a:r>
              <a:rPr lang="en-US" sz="1400" dirty="0" err="1">
                <a:solidFill>
                  <a:srgbClr val="FFFFFF"/>
                </a:solidFill>
              </a:rPr>
              <a:t>misli</a:t>
            </a:r>
            <a:r>
              <a:rPr lang="en-US" sz="1400" dirty="0">
                <a:solidFill>
                  <a:srgbClr val="FFFFFF"/>
                </a:solidFill>
              </a:rPr>
              <a:t>!</a:t>
            </a:r>
          </a:p>
        </p:txBody>
      </p:sp>
    </p:spTree>
    <p:extLst>
      <p:ext uri="{BB962C8B-B14F-4D97-AF65-F5344CB8AC3E}">
        <p14:creationId xmlns:p14="http://schemas.microsoft.com/office/powerpoint/2010/main" val="410733274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C9A9B3-73AE-4442-8473-8A9DA0AFA25F}"/>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Kasparov vs Deep Blue</a:t>
            </a:r>
          </a:p>
        </p:txBody>
      </p:sp>
      <p:cxnSp>
        <p:nvCxnSpPr>
          <p:cNvPr id="26" name="Straight Connector 2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7" name="Content Placeholder 4">
            <a:extLst>
              <a:ext uri="{FF2B5EF4-FFF2-40B4-BE49-F238E27FC236}">
                <a16:creationId xmlns:a16="http://schemas.microsoft.com/office/drawing/2014/main" id="{8FDB9F7E-6F24-49B8-8F06-B10E454F3CB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4" r="16261" b="1"/>
          <a:stretch/>
        </p:blipFill>
        <p:spPr>
          <a:xfrm>
            <a:off x="2514981" y="2509911"/>
            <a:ext cx="7106938" cy="3997637"/>
          </a:xfrm>
          <a:prstGeom prst="rect">
            <a:avLst/>
          </a:prstGeom>
        </p:spPr>
      </p:pic>
    </p:spTree>
    <p:extLst>
      <p:ext uri="{BB962C8B-B14F-4D97-AF65-F5344CB8AC3E}">
        <p14:creationId xmlns:p14="http://schemas.microsoft.com/office/powerpoint/2010/main" val="3939713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984914-0618-40B8-82FC-2EC943C2CF0B}"/>
              </a:ext>
            </a:extLst>
          </p:cNvPr>
          <p:cNvSpPr>
            <a:spLocks noGrp="1"/>
          </p:cNvSpPr>
          <p:nvPr>
            <p:ph type="title"/>
          </p:nvPr>
        </p:nvSpPr>
        <p:spPr>
          <a:xfrm>
            <a:off x="4384039" y="365125"/>
            <a:ext cx="7164493" cy="1325563"/>
          </a:xfrm>
        </p:spPr>
        <p:txBody>
          <a:bodyPr>
            <a:normAutofit/>
          </a:bodyPr>
          <a:lstStyle/>
          <a:p>
            <a:r>
              <a:rPr lang="sr-Latn-RS" dirty="0"/>
              <a:t>Algoritmi za pretragu</a:t>
            </a:r>
            <a:r>
              <a:rPr lang="en-US" dirty="0"/>
              <a:t>:</a:t>
            </a:r>
          </a:p>
        </p:txBody>
      </p:sp>
      <p:pic>
        <p:nvPicPr>
          <p:cNvPr id="5" name="Picture 4" descr="A picture containing object&#10;&#10;Description automatically generated">
            <a:extLst>
              <a:ext uri="{FF2B5EF4-FFF2-40B4-BE49-F238E27FC236}">
                <a16:creationId xmlns:a16="http://schemas.microsoft.com/office/drawing/2014/main" id="{CB98CC95-FF12-4829-8B2C-8C368B4A0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 y="1711488"/>
            <a:ext cx="3425957" cy="3434543"/>
          </a:xfrm>
          <a:prstGeom prst="rect">
            <a:avLst/>
          </a:prstGeom>
        </p:spPr>
      </p:pic>
      <p:sp>
        <p:nvSpPr>
          <p:cNvPr id="3" name="Content Placeholder 2">
            <a:extLst>
              <a:ext uri="{FF2B5EF4-FFF2-40B4-BE49-F238E27FC236}">
                <a16:creationId xmlns:a16="http://schemas.microsoft.com/office/drawing/2014/main" id="{C5C03EA0-4C7B-494C-BD0F-097B360D3294}"/>
              </a:ext>
            </a:extLst>
          </p:cNvPr>
          <p:cNvSpPr>
            <a:spLocks noGrp="1"/>
          </p:cNvSpPr>
          <p:nvPr>
            <p:ph idx="1"/>
          </p:nvPr>
        </p:nvSpPr>
        <p:spPr>
          <a:xfrm>
            <a:off x="4387515" y="2022601"/>
            <a:ext cx="7161017" cy="4154361"/>
          </a:xfrm>
        </p:spPr>
        <p:txBody>
          <a:bodyPr>
            <a:normAutofit/>
          </a:bodyPr>
          <a:lstStyle/>
          <a:p>
            <a:r>
              <a:rPr lang="en-US" sz="1400" b="1"/>
              <a:t>BRITISH MUSEUM ALGORITHM </a:t>
            </a:r>
            <a:r>
              <a:rPr lang="en-US" sz="1400"/>
              <a:t>: Svaki put sagleda svaki moguci potez na tabli (protivnikov i svoj) i na osvonu toga odlučuje šta je najbolje igrati sledeće.</a:t>
            </a:r>
            <a:r>
              <a:rPr lang="sr-Latn-RS" sz="1400"/>
              <a:t> </a:t>
            </a:r>
            <a:r>
              <a:rPr lang="en-US" sz="1400"/>
              <a:t>U teoriji ovo rešava svaki problem, jer uvek dobijamo najbolji moguci potez, ali problem nastaje kada nakon 3 odigranog poteza, postoji 10</a:t>
            </a:r>
            <a:r>
              <a:rPr lang="en-US" sz="1400" baseline="30000"/>
              <a:t>120</a:t>
            </a:r>
            <a:r>
              <a:rPr lang="en-US" sz="1400"/>
              <a:t> mogućih kombinacija.</a:t>
            </a:r>
            <a:r>
              <a:rPr lang="sr-Latn-RS" sz="1400"/>
              <a:t> </a:t>
            </a:r>
            <a:r>
              <a:rPr lang="en-US" sz="1400"/>
              <a:t>Kaže se da u univerzumu ima 10</a:t>
            </a:r>
            <a:r>
              <a:rPr lang="en-US" sz="1400" baseline="30000"/>
              <a:t>90  </a:t>
            </a:r>
            <a:r>
              <a:rPr lang="en-US" sz="1400"/>
              <a:t>čestica atoma, dakle prolaziti kroz apsolutno sve čvorove stabla je nemoguce čak i danas!</a:t>
            </a:r>
          </a:p>
          <a:p>
            <a:endParaRPr lang="en-US" sz="1400"/>
          </a:p>
          <a:p>
            <a:r>
              <a:rPr lang="en-US" sz="1400" b="1"/>
              <a:t>IF-THEN RULES ALGORITHM </a:t>
            </a:r>
            <a:r>
              <a:rPr lang="en-US" sz="1400"/>
              <a:t>: Računar svaki put preispituje sve legalne poteze svake svoje figure, i na osnovu jačine poteza, igra odredjenom figurom. </a:t>
            </a:r>
            <a:r>
              <a:rPr lang="sr-Latn-RS" sz="1400"/>
              <a:t>NPR</a:t>
            </a:r>
            <a:r>
              <a:rPr lang="en-US" sz="1400"/>
              <a:t>: da li kraljica može da ide jedno polje u napred : da ,da li je to dobar potez : ne.</a:t>
            </a:r>
          </a:p>
          <a:p>
            <a:endParaRPr lang="en-US" sz="1400"/>
          </a:p>
          <a:p>
            <a:r>
              <a:rPr lang="en-US" sz="1400" b="1"/>
              <a:t>LOOK AHEAD ONE LVL AND EVALUATE</a:t>
            </a:r>
            <a:r>
              <a:rPr lang="sr-Latn-RS" sz="1400" b="1"/>
              <a:t> </a:t>
            </a:r>
            <a:r>
              <a:rPr lang="en-US" sz="1400" b="1"/>
              <a:t>ALGORITHM </a:t>
            </a:r>
            <a:r>
              <a:rPr lang="en-US" sz="1400"/>
              <a:t>: Nakon što računar opet pregleda sve moguće legalne poteze, na osnovu jačine poteza, pravi najbolju moguću poziciju za sebe. </a:t>
            </a:r>
            <a:r>
              <a:rPr lang="sr-Latn-RS" sz="1400"/>
              <a:t>NPR</a:t>
            </a:r>
            <a:r>
              <a:rPr lang="en-US" sz="1400"/>
              <a:t>: ako je u slede</a:t>
            </a:r>
            <a:r>
              <a:rPr lang="sr-Latn-RS" sz="1400"/>
              <a:t>ć</a:t>
            </a:r>
            <a:r>
              <a:rPr lang="en-US" sz="1400"/>
              <a:t>m potezu moguće matirati, njemu je to najveci prioritet i on će to uvek odigrati. Za razliku od prethodnog metoda, gde bi "jači" potez možda bio jedenje kraljice.</a:t>
            </a:r>
          </a:p>
          <a:p>
            <a:pPr marL="0" indent="0">
              <a:buNone/>
            </a:pPr>
            <a:r>
              <a:rPr lang="en-US" sz="1400"/>
              <a:t>				 </a:t>
            </a:r>
          </a:p>
          <a:p>
            <a:endParaRPr lang="en-US" sz="1400"/>
          </a:p>
        </p:txBody>
      </p:sp>
    </p:spTree>
    <p:extLst>
      <p:ext uri="{BB962C8B-B14F-4D97-AF65-F5344CB8AC3E}">
        <p14:creationId xmlns:p14="http://schemas.microsoft.com/office/powerpoint/2010/main" val="160759685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EE3ED84-F29A-4A38-8773-9C321508CC99}"/>
              </a:ext>
            </a:extLst>
          </p:cNvPr>
          <p:cNvSpPr>
            <a:spLocks noGrp="1"/>
          </p:cNvSpPr>
          <p:nvPr>
            <p:ph type="title"/>
          </p:nvPr>
        </p:nvSpPr>
        <p:spPr>
          <a:xfrm>
            <a:off x="4384039" y="365125"/>
            <a:ext cx="7164493" cy="1325563"/>
          </a:xfrm>
        </p:spPr>
        <p:txBody>
          <a:bodyPr>
            <a:normAutofit/>
          </a:bodyPr>
          <a:lstStyle/>
          <a:p>
            <a:r>
              <a:rPr lang="sr-Latn-RS" dirty="0"/>
              <a:t>MINMAX:</a:t>
            </a:r>
            <a:endParaRPr lang="en-US" dirty="0"/>
          </a:p>
        </p:txBody>
      </p:sp>
      <p:pic>
        <p:nvPicPr>
          <p:cNvPr id="5" name="Picture 4" descr="A picture containing clock, sky, black&#10;&#10;Description automatically generated">
            <a:extLst>
              <a:ext uri="{FF2B5EF4-FFF2-40B4-BE49-F238E27FC236}">
                <a16:creationId xmlns:a16="http://schemas.microsoft.com/office/drawing/2014/main" id="{DF3D170E-E2F2-4C3F-837F-EDE761CF0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84" y="2022601"/>
            <a:ext cx="4080388" cy="3257322"/>
          </a:xfrm>
          <a:prstGeom prst="rect">
            <a:avLst/>
          </a:prstGeom>
        </p:spPr>
      </p:pic>
      <p:sp>
        <p:nvSpPr>
          <p:cNvPr id="3" name="Content Placeholder 2">
            <a:extLst>
              <a:ext uri="{FF2B5EF4-FFF2-40B4-BE49-F238E27FC236}">
                <a16:creationId xmlns:a16="http://schemas.microsoft.com/office/drawing/2014/main" id="{E4A9EA0D-505A-4A52-A9A6-0B5915414CE4}"/>
              </a:ext>
            </a:extLst>
          </p:cNvPr>
          <p:cNvSpPr>
            <a:spLocks noGrp="1"/>
          </p:cNvSpPr>
          <p:nvPr>
            <p:ph idx="1"/>
          </p:nvPr>
        </p:nvSpPr>
        <p:spPr>
          <a:xfrm>
            <a:off x="4387515" y="2022601"/>
            <a:ext cx="7440691" cy="4154361"/>
          </a:xfrm>
        </p:spPr>
        <p:txBody>
          <a:bodyPr>
            <a:normAutofit/>
          </a:bodyPr>
          <a:lstStyle/>
          <a:p>
            <a:pPr marL="0" indent="0">
              <a:buNone/>
            </a:pPr>
            <a:r>
              <a:rPr lang="en-US" sz="2000" dirty="0"/>
              <a:t>MINMAX: </a:t>
            </a:r>
            <a:r>
              <a:rPr lang="en-US" sz="2000" dirty="0" err="1"/>
              <a:t>MinMax</a:t>
            </a:r>
            <a:r>
              <a:rPr lang="en-US" sz="2000" dirty="0"/>
              <a:t> je </a:t>
            </a:r>
            <a:r>
              <a:rPr lang="en-US" sz="2000" dirty="0" err="1"/>
              <a:t>najpoznatiji</a:t>
            </a:r>
            <a:r>
              <a:rPr lang="en-US" sz="2000" dirty="0"/>
              <a:t> </a:t>
            </a:r>
            <a:r>
              <a:rPr lang="en-US" sz="2000" dirty="0" err="1"/>
              <a:t>algoritam</a:t>
            </a:r>
            <a:r>
              <a:rPr lang="en-US" sz="2000" dirty="0"/>
              <a:t> za </a:t>
            </a:r>
            <a:r>
              <a:rPr lang="en-US" sz="2000" dirty="0" err="1"/>
              <a:t>pravljenje</a:t>
            </a:r>
            <a:r>
              <a:rPr lang="en-US" sz="2000" dirty="0"/>
              <a:t> "turn-based" </a:t>
            </a:r>
            <a:r>
              <a:rPr lang="en-US" sz="2000" dirty="0" err="1"/>
              <a:t>igrica</a:t>
            </a:r>
            <a:r>
              <a:rPr lang="en-US" sz="2000" dirty="0"/>
              <a:t>.</a:t>
            </a:r>
            <a:r>
              <a:rPr lang="sr-Latn-RS" sz="2000" dirty="0"/>
              <a:t> </a:t>
            </a:r>
            <a:r>
              <a:rPr lang="en-US" sz="2000" dirty="0" err="1"/>
              <a:t>Jedan</a:t>
            </a:r>
            <a:r>
              <a:rPr lang="en-US" sz="2000" dirty="0"/>
              <a:t> </a:t>
            </a:r>
            <a:r>
              <a:rPr lang="en-US" sz="2000" dirty="0" err="1"/>
              <a:t>aspekt</a:t>
            </a:r>
            <a:r>
              <a:rPr lang="en-US" sz="2000" dirty="0"/>
              <a:t> </a:t>
            </a:r>
            <a:r>
              <a:rPr lang="en-US" sz="2000" dirty="0" err="1"/>
              <a:t>ovog</a:t>
            </a:r>
            <a:r>
              <a:rPr lang="en-US" sz="2000" dirty="0"/>
              <a:t> </a:t>
            </a:r>
            <a:r>
              <a:rPr lang="en-US" sz="2000" dirty="0" err="1"/>
              <a:t>algoritama</a:t>
            </a:r>
            <a:r>
              <a:rPr lang="en-US" sz="2000" dirty="0"/>
              <a:t> je </a:t>
            </a:r>
            <a:r>
              <a:rPr lang="en-US" sz="2000" dirty="0" err="1"/>
              <a:t>pretraga</a:t>
            </a:r>
            <a:r>
              <a:rPr lang="en-US" sz="2000" dirty="0"/>
              <a:t>, </a:t>
            </a:r>
            <a:r>
              <a:rPr lang="en-US" sz="2000" dirty="0" err="1"/>
              <a:t>koja</a:t>
            </a:r>
            <a:r>
              <a:rPr lang="en-US" sz="2000" dirty="0"/>
              <a:t> </a:t>
            </a:r>
            <a:r>
              <a:rPr lang="en-US" sz="2000" dirty="0" err="1"/>
              <a:t>dozovljava</a:t>
            </a:r>
            <a:r>
              <a:rPr lang="en-US" sz="2000" dirty="0"/>
              <a:t> </a:t>
            </a:r>
            <a:r>
              <a:rPr lang="en-US" sz="2000" dirty="0" err="1"/>
              <a:t>programu</a:t>
            </a:r>
            <a:r>
              <a:rPr lang="en-US" sz="2000" dirty="0"/>
              <a:t> da </a:t>
            </a:r>
            <a:r>
              <a:rPr lang="en-US" sz="2000" dirty="0" err="1"/>
              <a:t>sagleda</a:t>
            </a:r>
            <a:r>
              <a:rPr lang="en-US" sz="2000" dirty="0"/>
              <a:t> </a:t>
            </a:r>
            <a:r>
              <a:rPr lang="en-US" sz="2000" dirty="0" err="1"/>
              <a:t>buduće</a:t>
            </a:r>
            <a:r>
              <a:rPr lang="en-US" sz="2000" dirty="0"/>
              <a:t> </a:t>
            </a:r>
            <a:r>
              <a:rPr lang="en-US" sz="2000" dirty="0" err="1"/>
              <a:t>pozicije</a:t>
            </a:r>
            <a:r>
              <a:rPr lang="en-US" sz="2000" dirty="0"/>
              <a:t>, pre </a:t>
            </a:r>
            <a:r>
              <a:rPr lang="en-US" sz="2000" dirty="0" err="1"/>
              <a:t>nego</a:t>
            </a:r>
            <a:r>
              <a:rPr lang="en-US" sz="2000" dirty="0"/>
              <a:t> </a:t>
            </a:r>
            <a:r>
              <a:rPr lang="en-US" sz="2000" dirty="0" err="1"/>
              <a:t>što</a:t>
            </a:r>
            <a:r>
              <a:rPr lang="en-US" sz="2000" dirty="0"/>
              <a:t> </a:t>
            </a:r>
            <a:r>
              <a:rPr lang="en-US" sz="2000" dirty="0" err="1"/>
              <a:t>odluči</a:t>
            </a:r>
            <a:r>
              <a:rPr lang="en-US" sz="2000" dirty="0"/>
              <a:t> </a:t>
            </a:r>
            <a:r>
              <a:rPr lang="en-US" sz="2000" dirty="0" err="1"/>
              <a:t>koji</a:t>
            </a:r>
            <a:r>
              <a:rPr lang="en-US" sz="2000" dirty="0"/>
              <a:t> </a:t>
            </a:r>
            <a:r>
              <a:rPr lang="en-US" sz="2000" dirty="0" err="1"/>
              <a:t>potez</a:t>
            </a:r>
            <a:r>
              <a:rPr lang="en-US" sz="2000" dirty="0"/>
              <a:t> da </a:t>
            </a:r>
            <a:r>
              <a:rPr lang="en-US" sz="2000" dirty="0" err="1"/>
              <a:t>odigra</a:t>
            </a:r>
            <a:r>
              <a:rPr lang="en-US" sz="2000" dirty="0"/>
              <a:t>.	</a:t>
            </a:r>
          </a:p>
          <a:p>
            <a:pPr marL="0" indent="0">
              <a:buNone/>
            </a:pPr>
            <a:r>
              <a:rPr lang="en-US" sz="2000" dirty="0"/>
              <a:t>Bela </a:t>
            </a:r>
            <a:r>
              <a:rPr lang="en-US" sz="2000" dirty="0" err="1"/>
              <a:t>tačka</a:t>
            </a:r>
            <a:r>
              <a:rPr lang="en-US" sz="2000" dirty="0"/>
              <a:t> (</a:t>
            </a:r>
            <a:r>
              <a:rPr lang="en-US" sz="2000" dirty="0" err="1"/>
              <a:t>glavni</a:t>
            </a:r>
            <a:r>
              <a:rPr lang="en-US" sz="2000" dirty="0"/>
              <a:t> </a:t>
            </a:r>
            <a:r>
              <a:rPr lang="en-US" sz="2000" dirty="0" err="1"/>
              <a:t>čvor</a:t>
            </a:r>
            <a:r>
              <a:rPr lang="en-US" sz="2000" dirty="0"/>
              <a:t>), </a:t>
            </a:r>
            <a:r>
              <a:rPr lang="en-US" sz="2000" dirty="0" err="1"/>
              <a:t>pretstavlja</a:t>
            </a:r>
            <a:r>
              <a:rPr lang="en-US" sz="2000" dirty="0"/>
              <a:t> </a:t>
            </a:r>
            <a:r>
              <a:rPr lang="en-US" sz="2000" dirty="0" err="1"/>
              <a:t>neku</a:t>
            </a:r>
            <a:r>
              <a:rPr lang="en-US" sz="2000" dirty="0"/>
              <a:t> </a:t>
            </a:r>
            <a:r>
              <a:rPr lang="en-US" sz="2000" dirty="0" err="1"/>
              <a:t>poziciju</a:t>
            </a:r>
            <a:r>
              <a:rPr lang="en-US" sz="2000" dirty="0"/>
              <a:t> u </a:t>
            </a:r>
            <a:r>
              <a:rPr lang="en-US" sz="2000" dirty="0" err="1"/>
              <a:t>našoj</a:t>
            </a:r>
            <a:r>
              <a:rPr lang="en-US" sz="2000" dirty="0"/>
              <a:t> </a:t>
            </a:r>
            <a:r>
              <a:rPr lang="en-US" sz="2000" dirty="0" err="1"/>
              <a:t>igri</a:t>
            </a:r>
            <a:r>
              <a:rPr lang="en-US" sz="2000" dirty="0"/>
              <a:t>, u </a:t>
            </a:r>
            <a:r>
              <a:rPr lang="en-US" sz="2000" dirty="0" err="1"/>
              <a:t>kojoj</a:t>
            </a:r>
            <a:r>
              <a:rPr lang="en-US" sz="2000" dirty="0"/>
              <a:t> "</a:t>
            </a:r>
            <a:r>
              <a:rPr lang="en-US" sz="2000" dirty="0" err="1"/>
              <a:t>beli</a:t>
            </a:r>
            <a:r>
              <a:rPr lang="en-US" sz="2000" dirty="0"/>
              <a:t>" </a:t>
            </a:r>
            <a:r>
              <a:rPr lang="en-US" sz="2000" dirty="0" err="1"/>
              <a:t>igrač</a:t>
            </a:r>
            <a:r>
              <a:rPr lang="en-US" sz="2000" dirty="0"/>
              <a:t> </a:t>
            </a:r>
            <a:r>
              <a:rPr lang="en-US" sz="2000" dirty="0" err="1"/>
              <a:t>treba</a:t>
            </a:r>
            <a:r>
              <a:rPr lang="en-US" sz="2000" dirty="0"/>
              <a:t> da </a:t>
            </a:r>
            <a:r>
              <a:rPr lang="en-US" sz="2000" dirty="0" err="1"/>
              <a:t>napravi</a:t>
            </a:r>
            <a:r>
              <a:rPr lang="en-US" sz="2000" dirty="0"/>
              <a:t> </a:t>
            </a:r>
            <a:r>
              <a:rPr lang="en-US" sz="2000" dirty="0" err="1"/>
              <a:t>potez</a:t>
            </a:r>
            <a:r>
              <a:rPr lang="en-US" sz="2000" dirty="0"/>
              <a:t>.</a:t>
            </a:r>
            <a:r>
              <a:rPr lang="sr-Latn-RS" sz="2000" dirty="0"/>
              <a:t> </a:t>
            </a:r>
            <a:r>
              <a:rPr lang="en-US" sz="2000" dirty="0"/>
              <a:t>Da bi </a:t>
            </a:r>
            <a:r>
              <a:rPr lang="en-US" sz="2000" dirty="0" err="1"/>
              <a:t>bilo</a:t>
            </a:r>
            <a:r>
              <a:rPr lang="en-US" sz="2000" dirty="0"/>
              <a:t> </a:t>
            </a:r>
            <a:r>
              <a:rPr lang="en-US" sz="2000" dirty="0" err="1"/>
              <a:t>jednostavno</a:t>
            </a:r>
            <a:r>
              <a:rPr lang="en-US" sz="2000" dirty="0"/>
              <a:t>, </a:t>
            </a:r>
            <a:r>
              <a:rPr lang="en-US" sz="2000" dirty="0" err="1"/>
              <a:t>recimo</a:t>
            </a:r>
            <a:r>
              <a:rPr lang="en-US" sz="2000" dirty="0"/>
              <a:t> da </a:t>
            </a:r>
            <a:r>
              <a:rPr lang="en-US" sz="2000" dirty="0" err="1"/>
              <a:t>postoje</a:t>
            </a:r>
            <a:r>
              <a:rPr lang="en-US" sz="2000" dirty="0"/>
              <a:t> </a:t>
            </a:r>
            <a:r>
              <a:rPr lang="en-US" sz="2000" dirty="0" err="1"/>
              <a:t>samo</a:t>
            </a:r>
            <a:r>
              <a:rPr lang="en-US" sz="2000" dirty="0"/>
              <a:t> </a:t>
            </a:r>
            <a:r>
              <a:rPr lang="sr-Latn-RS" sz="2000" dirty="0"/>
              <a:t>dva</a:t>
            </a:r>
            <a:r>
              <a:rPr lang="en-US" sz="2000" dirty="0"/>
              <a:t> </a:t>
            </a:r>
            <a:r>
              <a:rPr lang="en-US" sz="2000" dirty="0" err="1"/>
              <a:t>moguća</a:t>
            </a:r>
            <a:r>
              <a:rPr lang="en-US" sz="2000" dirty="0"/>
              <a:t> </a:t>
            </a:r>
            <a:r>
              <a:rPr lang="en-US" sz="2000" dirty="0" err="1"/>
              <a:t>poteza</a:t>
            </a:r>
            <a:r>
              <a:rPr lang="en-US" sz="2000" dirty="0"/>
              <a:t> </a:t>
            </a:r>
            <a:r>
              <a:rPr lang="en-US" sz="2000" dirty="0" err="1"/>
              <a:t>koja</a:t>
            </a:r>
            <a:r>
              <a:rPr lang="en-US" sz="2000" dirty="0"/>
              <a:t> </a:t>
            </a:r>
            <a:r>
              <a:rPr lang="en-US" sz="2000" dirty="0" err="1"/>
              <a:t>beli</a:t>
            </a:r>
            <a:r>
              <a:rPr lang="en-US" sz="2000" dirty="0"/>
              <a:t> </a:t>
            </a:r>
            <a:r>
              <a:rPr lang="en-US" sz="2000" dirty="0" err="1"/>
              <a:t>može</a:t>
            </a:r>
            <a:r>
              <a:rPr lang="en-US" sz="2000" dirty="0"/>
              <a:t> da </a:t>
            </a:r>
            <a:r>
              <a:rPr lang="en-US" sz="2000" dirty="0" err="1"/>
              <a:t>odigra</a:t>
            </a:r>
            <a:r>
              <a:rPr lang="en-US" sz="2000" dirty="0"/>
              <a:t> .</a:t>
            </a:r>
            <a:r>
              <a:rPr lang="sr-Latn-RS" sz="2000" dirty="0"/>
              <a:t> </a:t>
            </a:r>
            <a:r>
              <a:rPr lang="en-US" sz="2000" dirty="0"/>
              <a:t>Na </a:t>
            </a:r>
            <a:r>
              <a:rPr lang="en-US" sz="2000" dirty="0" err="1"/>
              <a:t>kraju</a:t>
            </a:r>
            <a:r>
              <a:rPr lang="en-US" sz="2000" dirty="0"/>
              <a:t> </a:t>
            </a:r>
            <a:r>
              <a:rPr lang="en-US" sz="2000" dirty="0" err="1"/>
              <a:t>te</a:t>
            </a:r>
            <a:r>
              <a:rPr lang="en-US" sz="2000" dirty="0"/>
              <a:t> </a:t>
            </a:r>
            <a:r>
              <a:rPr lang="sr-Latn-RS" sz="2000" dirty="0"/>
              <a:t>dve</a:t>
            </a:r>
            <a:r>
              <a:rPr lang="en-US" sz="2000" dirty="0"/>
              <a:t> </a:t>
            </a:r>
            <a:r>
              <a:rPr lang="en-US" sz="2000" dirty="0" err="1"/>
              <a:t>grane</a:t>
            </a:r>
            <a:r>
              <a:rPr lang="en-US" sz="2000" dirty="0"/>
              <a:t>, </a:t>
            </a:r>
            <a:r>
              <a:rPr lang="en-US" sz="2000" dirty="0" err="1"/>
              <a:t>nalaze</a:t>
            </a:r>
            <a:r>
              <a:rPr lang="en-US" sz="2000" dirty="0"/>
              <a:t> se </a:t>
            </a:r>
            <a:r>
              <a:rPr lang="en-US" sz="2000" dirty="0" err="1"/>
              <a:t>dva</a:t>
            </a:r>
            <a:r>
              <a:rPr lang="en-US" sz="2000" dirty="0"/>
              <a:t> nova </a:t>
            </a:r>
            <a:r>
              <a:rPr lang="en-US" sz="2000" dirty="0" err="1"/>
              <a:t>čvora</a:t>
            </a:r>
            <a:r>
              <a:rPr lang="en-US" sz="2000" dirty="0"/>
              <a:t>, </a:t>
            </a:r>
            <a:r>
              <a:rPr lang="en-US" sz="2000" dirty="0" err="1"/>
              <a:t>koje</a:t>
            </a:r>
            <a:r>
              <a:rPr lang="en-US" sz="2000" dirty="0"/>
              <a:t> </a:t>
            </a:r>
            <a:r>
              <a:rPr lang="en-US" sz="2000" dirty="0" err="1"/>
              <a:t>predstavljaju</a:t>
            </a:r>
            <a:r>
              <a:rPr lang="en-US" sz="2000" dirty="0"/>
              <a:t> </a:t>
            </a:r>
            <a:r>
              <a:rPr lang="en-US" sz="2000" dirty="0" err="1"/>
              <a:t>moguće</a:t>
            </a:r>
            <a:r>
              <a:rPr lang="en-US" sz="2000" dirty="0"/>
              <a:t> </a:t>
            </a:r>
            <a:r>
              <a:rPr lang="en-US" sz="2000" dirty="0" err="1"/>
              <a:t>poteze</a:t>
            </a:r>
            <a:r>
              <a:rPr lang="en-US" sz="2000" dirty="0"/>
              <a:t> "</a:t>
            </a:r>
            <a:r>
              <a:rPr lang="en-US" sz="2000" dirty="0" err="1"/>
              <a:t>crnog</a:t>
            </a:r>
            <a:r>
              <a:rPr lang="en-US" sz="2000" dirty="0"/>
              <a:t>" </a:t>
            </a:r>
            <a:r>
              <a:rPr lang="en-US" sz="2000" dirty="0" err="1"/>
              <a:t>igrača</a:t>
            </a:r>
            <a:r>
              <a:rPr lang="en-US" sz="2000" dirty="0"/>
              <a:t>.</a:t>
            </a:r>
            <a:r>
              <a:rPr lang="sr-Latn-RS" sz="2000" dirty="0"/>
              <a:t> </a:t>
            </a:r>
            <a:r>
              <a:rPr lang="en-US" sz="2000" dirty="0"/>
              <a:t>Na </a:t>
            </a:r>
            <a:r>
              <a:rPr lang="en-US" sz="2000" dirty="0" err="1"/>
              <a:t>taj</a:t>
            </a:r>
            <a:r>
              <a:rPr lang="en-US" sz="2000" dirty="0"/>
              <a:t> </a:t>
            </a:r>
            <a:r>
              <a:rPr lang="en-US" sz="2000" dirty="0" err="1"/>
              <a:t>način</a:t>
            </a:r>
            <a:r>
              <a:rPr lang="en-US" sz="2000" dirty="0"/>
              <a:t>, </a:t>
            </a:r>
            <a:r>
              <a:rPr lang="en-US" sz="2000" dirty="0" err="1"/>
              <a:t>razvijamo</a:t>
            </a:r>
            <a:r>
              <a:rPr lang="en-US" sz="2000" dirty="0"/>
              <a:t> </a:t>
            </a:r>
            <a:r>
              <a:rPr lang="en-US" sz="2000" dirty="0" err="1"/>
              <a:t>stablo</a:t>
            </a:r>
            <a:r>
              <a:rPr lang="en-US" sz="2000" dirty="0"/>
              <a:t> </a:t>
            </a:r>
            <a:r>
              <a:rPr lang="en-US" sz="2000" dirty="0" err="1"/>
              <a:t>dok</a:t>
            </a:r>
            <a:r>
              <a:rPr lang="en-US" sz="2000" dirty="0"/>
              <a:t> ne </a:t>
            </a:r>
            <a:r>
              <a:rPr lang="en-US" sz="2000" dirty="0" err="1"/>
              <a:t>dodjemo</a:t>
            </a:r>
            <a:r>
              <a:rPr lang="en-US" sz="2000" dirty="0"/>
              <a:t> do </a:t>
            </a:r>
            <a:r>
              <a:rPr lang="en-US" sz="2000" dirty="0" err="1"/>
              <a:t>kraja</a:t>
            </a:r>
            <a:r>
              <a:rPr lang="en-US" sz="2000" dirty="0"/>
              <a:t> </a:t>
            </a:r>
            <a:r>
              <a:rPr lang="en-US" sz="2000" dirty="0" err="1"/>
              <a:t>igre</a:t>
            </a:r>
            <a:r>
              <a:rPr lang="en-US" sz="2000" dirty="0"/>
              <a:t> </a:t>
            </a:r>
            <a:r>
              <a:rPr lang="en-US" sz="2000" dirty="0" err="1"/>
              <a:t>ili</a:t>
            </a:r>
            <a:r>
              <a:rPr lang="en-US" sz="2000" dirty="0"/>
              <a:t> do </a:t>
            </a:r>
            <a:r>
              <a:rPr lang="en-US" sz="2000" dirty="0" err="1"/>
              <a:t>trenutka</a:t>
            </a:r>
            <a:r>
              <a:rPr lang="en-US" sz="2000" dirty="0"/>
              <a:t> </a:t>
            </a:r>
            <a:r>
              <a:rPr lang="en-US" sz="2000" dirty="0" err="1"/>
              <a:t>kada</a:t>
            </a:r>
            <a:r>
              <a:rPr lang="en-US" sz="2000" dirty="0"/>
              <a:t> </a:t>
            </a:r>
            <a:r>
              <a:rPr lang="en-US" sz="2000" dirty="0" err="1"/>
              <a:t>postoji</a:t>
            </a:r>
            <a:r>
              <a:rPr lang="en-US" sz="2000" dirty="0"/>
              <a:t> previse grana (u tom </a:t>
            </a:r>
            <a:r>
              <a:rPr lang="en-US" sz="2000" dirty="0" err="1"/>
              <a:t>slučaju</a:t>
            </a:r>
            <a:r>
              <a:rPr lang="en-US" sz="2000" dirty="0"/>
              <a:t> </a:t>
            </a:r>
            <a:r>
              <a:rPr lang="en-US" sz="2000" dirty="0" err="1"/>
              <a:t>prestajemo</a:t>
            </a:r>
            <a:r>
              <a:rPr lang="en-US" sz="2000" dirty="0"/>
              <a:t> </a:t>
            </a:r>
            <a:r>
              <a:rPr lang="en-US" sz="2000" dirty="0" err="1"/>
              <a:t>sa</a:t>
            </a:r>
            <a:r>
              <a:rPr lang="en-US" sz="2000" dirty="0"/>
              <a:t> </a:t>
            </a:r>
            <a:r>
              <a:rPr lang="en-US" sz="2000" dirty="0" err="1"/>
              <a:t>pretragom</a:t>
            </a:r>
            <a:r>
              <a:rPr lang="en-US" sz="2000" dirty="0"/>
              <a:t>).</a:t>
            </a:r>
            <a:r>
              <a:rPr lang="sr-Latn-RS" sz="2000" dirty="0"/>
              <a:t> </a:t>
            </a:r>
            <a:endParaRPr lang="en-US" sz="2000" dirty="0"/>
          </a:p>
        </p:txBody>
      </p:sp>
    </p:spTree>
    <p:extLst>
      <p:ext uri="{BB962C8B-B14F-4D97-AF65-F5344CB8AC3E}">
        <p14:creationId xmlns:p14="http://schemas.microsoft.com/office/powerpoint/2010/main" val="195632822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A706C85-F056-480C-920B-2AC92F3145CB}"/>
              </a:ext>
            </a:extLst>
          </p:cNvPr>
          <p:cNvSpPr>
            <a:spLocks noGrp="1"/>
          </p:cNvSpPr>
          <p:nvPr>
            <p:ph type="title"/>
          </p:nvPr>
        </p:nvSpPr>
        <p:spPr>
          <a:xfrm>
            <a:off x="833002" y="448253"/>
            <a:ext cx="10520702" cy="1325563"/>
          </a:xfrm>
        </p:spPr>
        <p:txBody>
          <a:bodyPr>
            <a:normAutofit/>
          </a:bodyPr>
          <a:lstStyle/>
          <a:p>
            <a:r>
              <a:rPr lang="sr-Latn-RS" dirty="0"/>
              <a:t>MINMAX :</a:t>
            </a:r>
            <a:endParaRPr lang="en-US" dirty="0"/>
          </a:p>
        </p:txBody>
      </p:sp>
      <p:sp>
        <p:nvSpPr>
          <p:cNvPr id="3" name="Content Placeholder 2">
            <a:extLst>
              <a:ext uri="{FF2B5EF4-FFF2-40B4-BE49-F238E27FC236}">
                <a16:creationId xmlns:a16="http://schemas.microsoft.com/office/drawing/2014/main" id="{2817CEB2-BAAA-4C1C-A074-859957B0CE18}"/>
              </a:ext>
            </a:extLst>
          </p:cNvPr>
          <p:cNvSpPr>
            <a:spLocks noGrp="1"/>
          </p:cNvSpPr>
          <p:nvPr>
            <p:ph idx="1"/>
          </p:nvPr>
        </p:nvSpPr>
        <p:spPr>
          <a:xfrm>
            <a:off x="838200" y="2191807"/>
            <a:ext cx="4936067" cy="3985155"/>
          </a:xfrm>
        </p:spPr>
        <p:txBody>
          <a:bodyPr>
            <a:normAutofit/>
          </a:bodyPr>
          <a:lstStyle/>
          <a:p>
            <a:r>
              <a:rPr lang="en-US" sz="2000" dirty="0" err="1"/>
              <a:t>Kada</a:t>
            </a:r>
            <a:r>
              <a:rPr lang="en-US" sz="2000" dirty="0"/>
              <a:t> </a:t>
            </a:r>
            <a:r>
              <a:rPr lang="en-US" sz="2000" dirty="0" err="1"/>
              <a:t>dodjemo</a:t>
            </a:r>
            <a:r>
              <a:rPr lang="en-US" sz="2000" dirty="0"/>
              <a:t> do </a:t>
            </a:r>
            <a:r>
              <a:rPr lang="en-US" sz="2000" dirty="0" err="1"/>
              <a:t>kraja</a:t>
            </a:r>
            <a:r>
              <a:rPr lang="en-US" sz="2000" dirty="0"/>
              <a:t> </a:t>
            </a:r>
            <a:r>
              <a:rPr lang="en-US" sz="2000" dirty="0" err="1"/>
              <a:t>stablja</a:t>
            </a:r>
            <a:r>
              <a:rPr lang="en-US" sz="2000" dirty="0"/>
              <a:t>, </a:t>
            </a:r>
            <a:r>
              <a:rPr lang="en-US" sz="2000" dirty="0" err="1"/>
              <a:t>izvršavamo</a:t>
            </a:r>
            <a:r>
              <a:rPr lang="en-US" sz="2000" dirty="0"/>
              <a:t> </a:t>
            </a:r>
            <a:r>
              <a:rPr lang="en-US" sz="2000" dirty="0" err="1"/>
              <a:t>nešto</a:t>
            </a:r>
            <a:r>
              <a:rPr lang="en-US" sz="2000" dirty="0"/>
              <a:t> </a:t>
            </a:r>
            <a:r>
              <a:rPr lang="en-US" sz="2000" dirty="0" err="1"/>
              <a:t>što</a:t>
            </a:r>
            <a:r>
              <a:rPr lang="en-US" sz="2000" dirty="0"/>
              <a:t> se </a:t>
            </a:r>
            <a:r>
              <a:rPr lang="en-US" sz="2000" dirty="0" err="1"/>
              <a:t>zove</a:t>
            </a:r>
            <a:r>
              <a:rPr lang="en-US" sz="2000" dirty="0"/>
              <a:t> "Static Evaluation of final positions", u </a:t>
            </a:r>
            <a:r>
              <a:rPr lang="en-US" sz="2000" dirty="0" err="1"/>
              <a:t>prevodu</a:t>
            </a:r>
            <a:r>
              <a:rPr lang="en-US" sz="2000" dirty="0"/>
              <a:t> to </a:t>
            </a:r>
            <a:r>
              <a:rPr lang="en-US" sz="2000" dirty="0" err="1"/>
              <a:t>znaci</a:t>
            </a:r>
            <a:r>
              <a:rPr lang="en-US" sz="2000" dirty="0"/>
              <a:t>, </a:t>
            </a:r>
            <a:r>
              <a:rPr lang="en-US" sz="2000" dirty="0" err="1"/>
              <a:t>koliko</a:t>
            </a:r>
            <a:r>
              <a:rPr lang="en-US" sz="2000" dirty="0"/>
              <a:t> je dobra </a:t>
            </a:r>
            <a:r>
              <a:rPr lang="en-US" sz="2000" dirty="0" err="1"/>
              <a:t>pozicija</a:t>
            </a:r>
            <a:r>
              <a:rPr lang="en-US" sz="2000" dirty="0"/>
              <a:t> za </a:t>
            </a:r>
            <a:r>
              <a:rPr lang="en-US" sz="2000" dirty="0" err="1"/>
              <a:t>jednu</a:t>
            </a:r>
            <a:r>
              <a:rPr lang="en-US" sz="2000" dirty="0"/>
              <a:t> </a:t>
            </a:r>
            <a:r>
              <a:rPr lang="en-US" sz="2000" dirty="0" err="1"/>
              <a:t>stranu</a:t>
            </a:r>
            <a:r>
              <a:rPr lang="en-US" sz="2000" dirty="0"/>
              <a:t>.</a:t>
            </a:r>
            <a:r>
              <a:rPr lang="sr-Latn-RS" sz="2000" dirty="0"/>
              <a:t> NPR</a:t>
            </a:r>
            <a:r>
              <a:rPr lang="en-US" sz="2000" dirty="0"/>
              <a:t>: u </a:t>
            </a:r>
            <a:r>
              <a:rPr lang="en-US" sz="2000" dirty="0" err="1"/>
              <a:t>šahu</a:t>
            </a:r>
            <a:r>
              <a:rPr lang="en-US" sz="2000" dirty="0"/>
              <a:t> bi </a:t>
            </a:r>
            <a:r>
              <a:rPr lang="en-US" sz="2000" dirty="0" err="1"/>
              <a:t>sabrali</a:t>
            </a:r>
            <a:r>
              <a:rPr lang="en-US" sz="2000" dirty="0"/>
              <a:t> </a:t>
            </a:r>
            <a:r>
              <a:rPr lang="en-US" sz="2000" dirty="0" err="1"/>
              <a:t>sve</a:t>
            </a:r>
            <a:r>
              <a:rPr lang="en-US" sz="2000" dirty="0"/>
              <a:t> "</a:t>
            </a:r>
            <a:r>
              <a:rPr lang="en-US" sz="2000" dirty="0" err="1"/>
              <a:t>vrednosti</a:t>
            </a:r>
            <a:r>
              <a:rPr lang="en-US" sz="2000" dirty="0"/>
              <a:t>" </a:t>
            </a:r>
            <a:r>
              <a:rPr lang="en-US" sz="2000" dirty="0" err="1"/>
              <a:t>preostalih</a:t>
            </a:r>
            <a:r>
              <a:rPr lang="en-US" sz="2000" dirty="0"/>
              <a:t> </a:t>
            </a:r>
            <a:r>
              <a:rPr lang="en-US" sz="2000" dirty="0" err="1"/>
              <a:t>belih</a:t>
            </a:r>
            <a:r>
              <a:rPr lang="en-US" sz="2000" dirty="0"/>
              <a:t> </a:t>
            </a:r>
            <a:r>
              <a:rPr lang="en-US" sz="2000" dirty="0" err="1"/>
              <a:t>figura</a:t>
            </a:r>
            <a:r>
              <a:rPr lang="en-US" sz="2000" dirty="0"/>
              <a:t> </a:t>
            </a:r>
            <a:r>
              <a:rPr lang="en-US" sz="2000" dirty="0" err="1"/>
              <a:t>i</a:t>
            </a:r>
            <a:r>
              <a:rPr lang="en-US" sz="2000" dirty="0"/>
              <a:t> </a:t>
            </a:r>
            <a:r>
              <a:rPr lang="en-US" sz="2000" dirty="0" err="1"/>
              <a:t>oduzeli</a:t>
            </a:r>
            <a:r>
              <a:rPr lang="en-US" sz="2000" dirty="0"/>
              <a:t> od </a:t>
            </a:r>
            <a:r>
              <a:rPr lang="en-US" sz="2000" dirty="0" err="1"/>
              <a:t>sume</a:t>
            </a:r>
            <a:r>
              <a:rPr lang="en-US" sz="2000" dirty="0"/>
              <a:t> </a:t>
            </a:r>
            <a:r>
              <a:rPr lang="en-US" sz="2000" dirty="0" err="1"/>
              <a:t>crnih</a:t>
            </a:r>
            <a:r>
              <a:rPr lang="en-US" sz="2000" dirty="0"/>
              <a:t> </a:t>
            </a:r>
            <a:r>
              <a:rPr lang="en-US" sz="2000" dirty="0" err="1"/>
              <a:t>figura</a:t>
            </a:r>
            <a:r>
              <a:rPr lang="en-US" sz="2000" dirty="0"/>
              <a:t>. U tom </a:t>
            </a:r>
            <a:r>
              <a:rPr lang="en-US" sz="2000" dirty="0" err="1"/>
              <a:t>slučaju</a:t>
            </a:r>
            <a:r>
              <a:rPr lang="en-US" sz="2000" dirty="0"/>
              <a:t>, </a:t>
            </a:r>
            <a:r>
              <a:rPr lang="en-US" sz="2000" dirty="0" err="1"/>
              <a:t>veliki</a:t>
            </a:r>
            <a:r>
              <a:rPr lang="en-US" sz="2000" dirty="0"/>
              <a:t> </a:t>
            </a:r>
            <a:r>
              <a:rPr lang="en-US" sz="2000" dirty="0" err="1"/>
              <a:t>brojevi</a:t>
            </a:r>
            <a:r>
              <a:rPr lang="en-US" sz="2000" dirty="0"/>
              <a:t> </a:t>
            </a:r>
            <a:r>
              <a:rPr lang="en-US" sz="2000" dirty="0" err="1"/>
              <a:t>vode</a:t>
            </a:r>
            <a:r>
              <a:rPr lang="en-US" sz="2000" dirty="0"/>
              <a:t> </a:t>
            </a:r>
            <a:r>
              <a:rPr lang="en-US" sz="2000" dirty="0" err="1"/>
              <a:t>belom</a:t>
            </a:r>
            <a:r>
              <a:rPr lang="en-US" sz="2000" dirty="0"/>
              <a:t> </a:t>
            </a:r>
            <a:r>
              <a:rPr lang="en-US" sz="2000" dirty="0" err="1"/>
              <a:t>igraču</a:t>
            </a:r>
            <a:r>
              <a:rPr lang="en-US" sz="2000" dirty="0"/>
              <a:t> a </a:t>
            </a:r>
            <a:r>
              <a:rPr lang="en-US" sz="2000" dirty="0" err="1"/>
              <a:t>negativni</a:t>
            </a:r>
            <a:r>
              <a:rPr lang="en-US" sz="2000" dirty="0"/>
              <a:t> </a:t>
            </a:r>
            <a:r>
              <a:rPr lang="en-US" sz="2000" dirty="0" err="1"/>
              <a:t>crnom</a:t>
            </a:r>
            <a:r>
              <a:rPr lang="en-US" sz="2000" dirty="0"/>
              <a:t>.</a:t>
            </a:r>
            <a:r>
              <a:rPr lang="sr-Latn-RS" sz="2000" dirty="0"/>
              <a:t> </a:t>
            </a:r>
            <a:r>
              <a:rPr lang="en-US" sz="2000" dirty="0"/>
              <a:t>Kao </a:t>
            </a:r>
            <a:r>
              <a:rPr lang="en-US" sz="2000" dirty="0" err="1"/>
              <a:t>što</a:t>
            </a:r>
            <a:r>
              <a:rPr lang="en-US" sz="2000" dirty="0"/>
              <a:t> </a:t>
            </a:r>
            <a:r>
              <a:rPr lang="en-US" sz="2000" dirty="0" err="1"/>
              <a:t>možemo</a:t>
            </a:r>
            <a:r>
              <a:rPr lang="en-US" sz="2000" dirty="0"/>
              <a:t> da </a:t>
            </a:r>
            <a:r>
              <a:rPr lang="en-US" sz="2000" dirty="0" err="1"/>
              <a:t>primetimo</a:t>
            </a:r>
            <a:r>
              <a:rPr lang="en-US" sz="2000" dirty="0"/>
              <a:t>, </a:t>
            </a:r>
            <a:r>
              <a:rPr lang="en-US" sz="2000" dirty="0" err="1"/>
              <a:t>cilj</a:t>
            </a:r>
            <a:r>
              <a:rPr lang="en-US" sz="2000" dirty="0"/>
              <a:t> </a:t>
            </a:r>
            <a:r>
              <a:rPr lang="en-US" sz="2000" dirty="0" err="1"/>
              <a:t>belog</a:t>
            </a:r>
            <a:r>
              <a:rPr lang="en-US" sz="2000" dirty="0"/>
              <a:t> </a:t>
            </a:r>
            <a:r>
              <a:rPr lang="en-US" sz="2000" dirty="0" err="1"/>
              <a:t>igrača</a:t>
            </a:r>
            <a:r>
              <a:rPr lang="en-US" sz="2000" dirty="0"/>
              <a:t> je da </a:t>
            </a:r>
            <a:r>
              <a:rPr lang="en-US" sz="2000" dirty="0" err="1"/>
              <a:t>maksimizira</a:t>
            </a:r>
            <a:r>
              <a:rPr lang="en-US" sz="2000" dirty="0"/>
              <a:t> </a:t>
            </a:r>
            <a:r>
              <a:rPr lang="en-US" sz="2000" dirty="0" err="1"/>
              <a:t>vrednost</a:t>
            </a:r>
            <a:r>
              <a:rPr lang="en-US" sz="2000" dirty="0"/>
              <a:t> a </a:t>
            </a:r>
            <a:r>
              <a:rPr lang="en-US" sz="2000" dirty="0" err="1"/>
              <a:t>cilj</a:t>
            </a:r>
            <a:r>
              <a:rPr lang="en-US" sz="2000" dirty="0"/>
              <a:t> </a:t>
            </a:r>
            <a:r>
              <a:rPr lang="en-US" sz="2000" dirty="0" err="1"/>
              <a:t>crnog</a:t>
            </a:r>
            <a:r>
              <a:rPr lang="en-US" sz="2000" dirty="0"/>
              <a:t> je da </a:t>
            </a:r>
            <a:r>
              <a:rPr lang="en-US" sz="2000" dirty="0" err="1"/>
              <a:t>minimizira</a:t>
            </a:r>
            <a:r>
              <a:rPr lang="en-US" sz="2000" dirty="0"/>
              <a:t>.</a:t>
            </a:r>
            <a:r>
              <a:rPr lang="sr-Latn-RS" sz="2000" dirty="0"/>
              <a:t> </a:t>
            </a:r>
          </a:p>
          <a:p>
            <a:pPr marL="0" indent="0">
              <a:buNone/>
            </a:pPr>
            <a:r>
              <a:rPr lang="sr-Latn-RS" sz="2000" dirty="0"/>
              <a:t>   Zato se ovaj algoritam zove MINMAX.</a:t>
            </a:r>
            <a:endParaRPr lang="en-US" sz="2000" dirty="0"/>
          </a:p>
        </p:txBody>
      </p:sp>
      <p:pic>
        <p:nvPicPr>
          <p:cNvPr id="5" name="Picture 4" descr="A screenshot of a cell phone&#10;&#10;Description automatically generated">
            <a:extLst>
              <a:ext uri="{FF2B5EF4-FFF2-40B4-BE49-F238E27FC236}">
                <a16:creationId xmlns:a16="http://schemas.microsoft.com/office/drawing/2014/main" id="{A7894A24-1D91-4FA2-866B-379CAF6C6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7735" y="2191807"/>
            <a:ext cx="5272821" cy="3380819"/>
          </a:xfrm>
          <a:prstGeom prst="rect">
            <a:avLst/>
          </a:prstGeom>
        </p:spPr>
      </p:pic>
    </p:spTree>
    <p:extLst>
      <p:ext uri="{BB962C8B-B14F-4D97-AF65-F5344CB8AC3E}">
        <p14:creationId xmlns:p14="http://schemas.microsoft.com/office/powerpoint/2010/main" val="409470343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C7CD6-B546-4DC1-9EB6-7C48BB24797F}"/>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C066C241-BE67-48B0-B0B8-463CF8CD18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477" y="275302"/>
            <a:ext cx="11621729" cy="6361471"/>
          </a:xfrm>
        </p:spPr>
      </p:pic>
    </p:spTree>
    <p:extLst>
      <p:ext uri="{BB962C8B-B14F-4D97-AF65-F5344CB8AC3E}">
        <p14:creationId xmlns:p14="http://schemas.microsoft.com/office/powerpoint/2010/main" val="3435267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1716</Words>
  <Application>Microsoft Office PowerPoint</Application>
  <PresentationFormat>Widescreen</PresentationFormat>
  <Paragraphs>126</Paragraphs>
  <Slides>35</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35</vt:i4>
      </vt:variant>
    </vt:vector>
  </HeadingPairs>
  <TitlesOfParts>
    <vt:vector size="44" baseType="lpstr">
      <vt:lpstr>Arial</vt:lpstr>
      <vt:lpstr>Calibri</vt:lpstr>
      <vt:lpstr>Calibri Light</vt:lpstr>
      <vt:lpstr>Symbol</vt:lpstr>
      <vt:lpstr>Wingdings</vt:lpstr>
      <vt:lpstr>Office Theme</vt:lpstr>
      <vt:lpstr>Office Theme</vt:lpstr>
      <vt:lpstr>Office Theme</vt:lpstr>
      <vt:lpstr>Office Theme</vt:lpstr>
      <vt:lpstr>VEŠTAČKA INTELIGENCIJA </vt:lpstr>
      <vt:lpstr>Pregled prezentacije :</vt:lpstr>
      <vt:lpstr>Kratka istorija i zanimljive činjenice:</vt:lpstr>
      <vt:lpstr>Kratka istorija i zanimljive činjenice:</vt:lpstr>
      <vt:lpstr>Kasparov vs Deep Blue</vt:lpstr>
      <vt:lpstr>Algoritmi za pretragu:</vt:lpstr>
      <vt:lpstr>MINMAX:</vt:lpstr>
      <vt:lpstr>MINMAX :</vt:lpstr>
      <vt:lpstr>PowerPoint Presentation</vt:lpstr>
      <vt:lpstr>PowerPoint Presentation</vt:lpstr>
      <vt:lpstr>ALPHA-BETA PURNING</vt:lpstr>
      <vt:lpstr>PowerPoint Presentation</vt:lpstr>
      <vt:lpstr>PowerPoint Presentation</vt:lpstr>
      <vt:lpstr>Ostale metode vezane za veštačku inteligenciju :</vt:lpstr>
      <vt:lpstr>Ostale metode vezane za veštačku inteligenciju :</vt:lpstr>
      <vt:lpstr>Ostale metode vezane za veštačku inteligenciju:</vt:lpstr>
      <vt:lpstr>Sah funkcionalnosti</vt:lpstr>
      <vt:lpstr>Sah funkcionalnosti</vt:lpstr>
      <vt:lpstr>Sah funkcionalnosti</vt:lpstr>
      <vt:lpstr>Sah funkcionalnosti</vt:lpstr>
      <vt:lpstr>Sah funkcionalnosti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LITERATURA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VEŠTAČKA INTELIGENCIJA </dc:title>
  <dc:creator>Uroš Riznić</dc:creator>
  <cp:lastModifiedBy>Uroš Riznić</cp:lastModifiedBy>
  <cp:revision>5</cp:revision>
  <dcterms:created xsi:type="dcterms:W3CDTF">2019-06-13T16:54:03Z</dcterms:created>
  <dcterms:modified xsi:type="dcterms:W3CDTF">2019-06-15T09:52:02Z</dcterms:modified>
</cp:coreProperties>
</file>